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D0EAB4"/>
    <a:srgbClr val="99FF99"/>
    <a:srgbClr val="C4E59F"/>
    <a:srgbClr val="B0DD7F"/>
    <a:srgbClr val="B3FD59"/>
    <a:srgbClr val="EEECE1"/>
    <a:srgbClr val="EFD567"/>
    <a:srgbClr val="D4B016"/>
    <a:srgbClr val="C1C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3978" autoAdjust="0"/>
  </p:normalViewPr>
  <p:slideViewPr>
    <p:cSldViewPr>
      <p:cViewPr>
        <p:scale>
          <a:sx n="20" d="100"/>
          <a:sy n="20" d="100"/>
        </p:scale>
        <p:origin x="1752" y="-691"/>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584" y="9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5/6/2025</a:t>
            </a:fld>
            <a:endParaRPr lang="en-US"/>
          </a:p>
        </p:txBody>
      </p:sp>
      <p:sp>
        <p:nvSpPr>
          <p:cNvPr id="7" name="Slide Number Placeholder 6">
            <a:extLst>
              <a:ext uri="{FF2B5EF4-FFF2-40B4-BE49-F238E27FC236}">
                <a16:creationId xmlns:a16="http://schemas.microsoft.com/office/drawing/2014/main" id="{562E3E8C-E618-1DBB-A34D-BE1CC6EACF3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B08B8AC-2295-4DD2-8C40-33EE836B0BC4}" type="slidenum">
              <a:rPr lang="en-US" smtClean="0"/>
              <a:t>‹#›</a:t>
            </a:fld>
            <a:endParaRPr lang="en-US"/>
          </a:p>
        </p:txBody>
      </p:sp>
      <p:sp>
        <p:nvSpPr>
          <p:cNvPr id="8" name="Footer Placeholder 7">
            <a:extLst>
              <a:ext uri="{FF2B5EF4-FFF2-40B4-BE49-F238E27FC236}">
                <a16:creationId xmlns:a16="http://schemas.microsoft.com/office/drawing/2014/main" id="{9CA4784F-A9C7-F66D-04D9-37CCFF5CBF26}"/>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2025-05-06</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182857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9000"/>
          </a:srgb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 y="1"/>
            <a:ext cx="32916019" cy="6324599"/>
          </a:xfrm>
          <a:prstGeom prst="rect">
            <a:avLst/>
          </a:prstGeom>
          <a:solidFill>
            <a:srgbClr val="D0EAB4"/>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324600"/>
            <a:ext cx="32916019" cy="37562365"/>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6" name="Line 12"/>
          <p:cNvSpPr>
            <a:spLocks noChangeShapeType="1"/>
          </p:cNvSpPr>
          <p:nvPr userDrawn="1"/>
        </p:nvSpPr>
        <p:spPr bwMode="auto">
          <a:xfrm>
            <a:off x="0" y="63246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5" name="Rectangle 4"/>
          <p:cNvSpPr/>
          <p:nvPr userDrawn="1"/>
        </p:nvSpPr>
        <p:spPr>
          <a:xfrm>
            <a:off x="-3652" y="41468813"/>
            <a:ext cx="32905732" cy="2477601"/>
          </a:xfrm>
          <a:prstGeom prst="rect">
            <a:avLst/>
          </a:prstGeom>
          <a:solidFill>
            <a:srgbClr val="D0EAB4"/>
          </a:solidFill>
        </p:spPr>
        <p:txBody>
          <a:bodyPr wrap="square">
            <a:spAutoFit/>
          </a:bodyPr>
          <a:lstStyle/>
          <a:p>
            <a:pPr algn="ctr">
              <a:spcAft>
                <a:spcPts val="4200"/>
              </a:spcAft>
            </a:pPr>
            <a:endParaRPr lang="fr-CA" sz="6000" b="1" dirty="0">
              <a:latin typeface="Times New Roman" panose="02020603050405020304" pitchFamily="18" charset="0"/>
              <a:cs typeface="Times New Roman" panose="02020603050405020304" pitchFamily="18" charset="0"/>
            </a:endParaRPr>
          </a:p>
          <a:p>
            <a:pPr algn="ctr">
              <a:spcAft>
                <a:spcPts val="4200"/>
              </a:spcAft>
            </a:pPr>
            <a:endParaRPr lang="fr-CA" sz="6000" b="1" dirty="0">
              <a:latin typeface="Times New Roman" panose="02020603050405020304" pitchFamily="18" charset="0"/>
              <a:cs typeface="Times New Roman" panose="02020603050405020304" pitchFamily="18" charset="0"/>
            </a:endParaRPr>
          </a:p>
        </p:txBody>
      </p:sp>
      <p:sp>
        <p:nvSpPr>
          <p:cNvPr id="6" name="Line 12"/>
          <p:cNvSpPr>
            <a:spLocks noChangeShapeType="1"/>
          </p:cNvSpPr>
          <p:nvPr userDrawn="1"/>
        </p:nvSpPr>
        <p:spPr bwMode="auto">
          <a:xfrm>
            <a:off x="-16320" y="41468813"/>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10126427"/>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93212" y="91440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 name="Text Box 428"/>
          <p:cNvSpPr txBox="1">
            <a:spLocks noChangeArrowheads="1"/>
          </p:cNvSpPr>
          <p:nvPr/>
        </p:nvSpPr>
        <p:spPr bwMode="auto">
          <a:xfrm>
            <a:off x="0" y="10943434"/>
            <a:ext cx="8471361" cy="5627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530" tIns="43265" rIns="86530" bIns="43265">
            <a:spAutoFit/>
          </a:bodyPr>
          <a:lstStyle>
            <a:lvl1pPr defTabSz="865188">
              <a:defRPr sz="2400">
                <a:solidFill>
                  <a:schemeClr val="tx1"/>
                </a:solidFill>
                <a:latin typeface="Times New Roman" panose="02020603050405020304" pitchFamily="18" charset="0"/>
              </a:defRPr>
            </a:lvl1pPr>
            <a:lvl2pPr marL="433388" defTabSz="865188">
              <a:defRPr sz="2400">
                <a:solidFill>
                  <a:schemeClr val="tx1"/>
                </a:solidFill>
                <a:latin typeface="Times New Roman" panose="02020603050405020304" pitchFamily="18" charset="0"/>
              </a:defRPr>
            </a:lvl2pPr>
            <a:lvl3pPr marL="865188" defTabSz="865188">
              <a:defRPr sz="2400">
                <a:solidFill>
                  <a:schemeClr val="tx1"/>
                </a:solidFill>
                <a:latin typeface="Times New Roman" panose="02020603050405020304" pitchFamily="18" charset="0"/>
              </a:defRPr>
            </a:lvl3pPr>
            <a:lvl4pPr marL="1298575" defTabSz="865188">
              <a:defRPr sz="2400">
                <a:solidFill>
                  <a:schemeClr val="tx1"/>
                </a:solidFill>
                <a:latin typeface="Times New Roman" panose="02020603050405020304" pitchFamily="18" charset="0"/>
              </a:defRPr>
            </a:lvl4pPr>
            <a:lvl5pPr marL="1730375"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114300" algn="just">
              <a:lnSpc>
                <a:spcPct val="150000"/>
              </a:lnSpc>
            </a:pPr>
            <a:r>
              <a:rPr lang="en-US" sz="4000" dirty="0">
                <a:effectLst/>
                <a:latin typeface="Times New Roman" panose="02020603050405020304" pitchFamily="18" charset="0"/>
                <a:ea typeface="Times New Roman" panose="02020603050405020304" pitchFamily="18" charset="0"/>
              </a:rPr>
              <a:t>mobile robot. of an unmanned ground vehicle (UGV) involves several key components that ensure the robot's structural integrity, mobility, and ability to interact with its environment:</a:t>
            </a:r>
            <a:endParaRPr lang="en-GB" altLang="en-US" sz="4000" dirty="0"/>
          </a:p>
          <a:p>
            <a:pPr>
              <a:spcBef>
                <a:spcPct val="50000"/>
              </a:spcBef>
              <a:buFontTx/>
              <a:buChar char="-"/>
            </a:pPr>
            <a:endParaRPr lang="en-GB" altLang="en-US" sz="4000" dirty="0"/>
          </a:p>
        </p:txBody>
      </p:sp>
      <p:sp>
        <p:nvSpPr>
          <p:cNvPr id="37" name="Rectangle 545"/>
          <p:cNvSpPr>
            <a:spLocks noChangeArrowheads="1"/>
          </p:cNvSpPr>
          <p:nvPr/>
        </p:nvSpPr>
        <p:spPr bwMode="auto">
          <a:xfrm>
            <a:off x="3365387" y="2917395"/>
            <a:ext cx="26793619"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lgn="ctr" defTabSz="4176713">
              <a:defRPr sz="8300">
                <a:solidFill>
                  <a:schemeClr val="tx2"/>
                </a:solidFill>
                <a:latin typeface="Times New Roman" panose="02020603050405020304" pitchFamily="18" charset="0"/>
              </a:defRPr>
            </a:lvl1pPr>
            <a:lvl2pPr algn="ctr" defTabSz="4176713">
              <a:defRPr sz="8300">
                <a:solidFill>
                  <a:schemeClr val="tx2"/>
                </a:solidFill>
                <a:latin typeface="Times New Roman" panose="02020603050405020304" pitchFamily="18" charset="0"/>
              </a:defRPr>
            </a:lvl2pPr>
            <a:lvl3pPr algn="ctr" defTabSz="4176713">
              <a:defRPr sz="8300">
                <a:solidFill>
                  <a:schemeClr val="tx2"/>
                </a:solidFill>
                <a:latin typeface="Times New Roman" panose="02020603050405020304" pitchFamily="18" charset="0"/>
              </a:defRPr>
            </a:lvl3pPr>
            <a:lvl4pPr algn="ctr" defTabSz="4176713">
              <a:defRPr sz="8300">
                <a:solidFill>
                  <a:schemeClr val="tx2"/>
                </a:solidFill>
                <a:latin typeface="Times New Roman" panose="02020603050405020304" pitchFamily="18" charset="0"/>
              </a:defRPr>
            </a:lvl4pPr>
            <a:lvl5pPr algn="ctr" defTabSz="4176713">
              <a:defRPr sz="8300">
                <a:solidFill>
                  <a:schemeClr val="tx2"/>
                </a:solidFill>
                <a:latin typeface="Times New Roman" panose="02020603050405020304" pitchFamily="18" charset="0"/>
              </a:defRPr>
            </a:lvl5pPr>
            <a:lvl6pPr marL="457200" algn="ctr" defTabSz="4176713" eaLnBrk="0" fontAlgn="base" hangingPunct="0">
              <a:spcBef>
                <a:spcPct val="0"/>
              </a:spcBef>
              <a:spcAft>
                <a:spcPct val="0"/>
              </a:spcAft>
              <a:defRPr sz="8300">
                <a:solidFill>
                  <a:schemeClr val="tx2"/>
                </a:solidFill>
                <a:latin typeface="Times New Roman" panose="02020603050405020304" pitchFamily="18" charset="0"/>
              </a:defRPr>
            </a:lvl6pPr>
            <a:lvl7pPr marL="914400" algn="ctr" defTabSz="4176713" eaLnBrk="0" fontAlgn="base" hangingPunct="0">
              <a:spcBef>
                <a:spcPct val="0"/>
              </a:spcBef>
              <a:spcAft>
                <a:spcPct val="0"/>
              </a:spcAft>
              <a:defRPr sz="8300">
                <a:solidFill>
                  <a:schemeClr val="tx2"/>
                </a:solidFill>
                <a:latin typeface="Times New Roman" panose="02020603050405020304" pitchFamily="18" charset="0"/>
              </a:defRPr>
            </a:lvl7pPr>
            <a:lvl8pPr marL="1371600" algn="ctr" defTabSz="4176713" eaLnBrk="0" fontAlgn="base" hangingPunct="0">
              <a:spcBef>
                <a:spcPct val="0"/>
              </a:spcBef>
              <a:spcAft>
                <a:spcPct val="0"/>
              </a:spcAft>
              <a:defRPr sz="8300">
                <a:solidFill>
                  <a:schemeClr val="tx2"/>
                </a:solidFill>
                <a:latin typeface="Times New Roman" panose="02020603050405020304" pitchFamily="18" charset="0"/>
              </a:defRPr>
            </a:lvl8pPr>
            <a:lvl9pPr marL="1828800" algn="ctr" defTabSz="4176713" eaLnBrk="0" fontAlgn="base" hangingPunct="0">
              <a:spcBef>
                <a:spcPct val="0"/>
              </a:spcBef>
              <a:spcAft>
                <a:spcPct val="0"/>
              </a:spcAft>
              <a:defRPr sz="8300">
                <a:solidFill>
                  <a:schemeClr val="tx2"/>
                </a:solidFill>
                <a:latin typeface="Times New Roman" panose="02020603050405020304" pitchFamily="18" charset="0"/>
              </a:defRPr>
            </a:lvl9pPr>
          </a:lstStyle>
          <a:p>
            <a:r>
              <a:rPr lang="en-GB" sz="8000" b="1" dirty="0">
                <a:solidFill>
                  <a:schemeClr val="tx1"/>
                </a:solidFill>
                <a:latin typeface="Times New Roman" panose="02020603050405020304" pitchFamily="18" charset="0"/>
                <a:cs typeface="Times New Roman" panose="02020603050405020304" pitchFamily="18" charset="0"/>
              </a:rPr>
              <a:t>Design and Development of Renewable Energy Actuated Car</a:t>
            </a:r>
            <a:endParaRPr lang="en-US" sz="8000" dirty="0">
              <a:solidFill>
                <a:schemeClr val="tx1"/>
              </a:solidFill>
            </a:endParaRPr>
          </a:p>
        </p:txBody>
      </p:sp>
      <p:sp>
        <p:nvSpPr>
          <p:cNvPr id="38" name="Rectangle 546"/>
          <p:cNvSpPr>
            <a:spLocks noChangeArrowheads="1"/>
          </p:cNvSpPr>
          <p:nvPr/>
        </p:nvSpPr>
        <p:spPr bwMode="auto">
          <a:xfrm>
            <a:off x="-93944" y="6391892"/>
            <a:ext cx="32993294" cy="3709604"/>
          </a:xfrm>
          <a:prstGeom prst="rect">
            <a:avLst/>
          </a:prstGeom>
          <a:solidFill>
            <a:srgbClr val="D0EAB4"/>
          </a:solidFill>
          <a:ln>
            <a:noFill/>
          </a:ln>
          <a:effectLst/>
        </p:spPr>
        <p:txBody>
          <a:bodyPr lIns="417601" tIns="208800" rIns="417601" bIns="208800" anchor="ctr"/>
          <a:lstStyle>
            <a:lvl1pPr defTabSz="4176713">
              <a:defRPr sz="2400">
                <a:solidFill>
                  <a:schemeClr val="tx1"/>
                </a:solidFill>
                <a:latin typeface="Times New Roman" panose="02020603050405020304" pitchFamily="18" charset="0"/>
              </a:defRPr>
            </a:lvl1pPr>
            <a:lvl2pPr defTabSz="4176713">
              <a:defRPr sz="2400">
                <a:solidFill>
                  <a:schemeClr val="tx1"/>
                </a:solidFill>
                <a:latin typeface="Times New Roman" panose="02020603050405020304" pitchFamily="18" charset="0"/>
              </a:defRPr>
            </a:lvl2pPr>
            <a:lvl3pPr defTabSz="4176713">
              <a:defRPr sz="2400">
                <a:solidFill>
                  <a:schemeClr val="tx1"/>
                </a:solidFill>
                <a:latin typeface="Times New Roman" panose="02020603050405020304" pitchFamily="18" charset="0"/>
              </a:defRPr>
            </a:lvl3pPr>
            <a:lvl4pPr defTabSz="4176713">
              <a:defRPr sz="2400">
                <a:solidFill>
                  <a:schemeClr val="tx1"/>
                </a:solidFill>
                <a:latin typeface="Times New Roman" panose="02020603050405020304" pitchFamily="18" charset="0"/>
              </a:defRPr>
            </a:lvl4pPr>
            <a:lvl5pPr defTabSz="4176713">
              <a:defRPr sz="2400">
                <a:solidFill>
                  <a:schemeClr val="tx1"/>
                </a:solidFill>
                <a:latin typeface="Times New Roman" panose="02020603050405020304" pitchFamily="18" charset="0"/>
              </a:defRPr>
            </a:lvl5pPr>
            <a:lvl6pPr marL="457200" defTabSz="4176713" eaLnBrk="0" fontAlgn="base" hangingPunct="0">
              <a:spcBef>
                <a:spcPct val="0"/>
              </a:spcBef>
              <a:spcAft>
                <a:spcPct val="0"/>
              </a:spcAft>
              <a:defRPr sz="2400">
                <a:solidFill>
                  <a:schemeClr val="tx1"/>
                </a:solidFill>
                <a:latin typeface="Times New Roman" panose="02020603050405020304" pitchFamily="18" charset="0"/>
              </a:defRPr>
            </a:lvl6pPr>
            <a:lvl7pPr marL="914400" defTabSz="4176713" eaLnBrk="0" fontAlgn="base" hangingPunct="0">
              <a:spcBef>
                <a:spcPct val="0"/>
              </a:spcBef>
              <a:spcAft>
                <a:spcPct val="0"/>
              </a:spcAft>
              <a:defRPr sz="2400">
                <a:solidFill>
                  <a:schemeClr val="tx1"/>
                </a:solidFill>
                <a:latin typeface="Times New Roman" panose="02020603050405020304" pitchFamily="18" charset="0"/>
              </a:defRPr>
            </a:lvl7pPr>
            <a:lvl8pPr marL="1371600" defTabSz="4176713" eaLnBrk="0" fontAlgn="base" hangingPunct="0">
              <a:spcBef>
                <a:spcPct val="0"/>
              </a:spcBef>
              <a:spcAft>
                <a:spcPct val="0"/>
              </a:spcAft>
              <a:defRPr sz="2400">
                <a:solidFill>
                  <a:schemeClr val="tx1"/>
                </a:solidFill>
                <a:latin typeface="Times New Roman" panose="02020603050405020304" pitchFamily="18" charset="0"/>
              </a:defRPr>
            </a:lvl8pPr>
            <a:lvl9pPr marL="1828800" defTabSz="4176713"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6000" b="1" dirty="0">
                <a:cs typeface="Times New Roman" panose="02020603050405020304" pitchFamily="18" charset="0"/>
              </a:rPr>
              <a:t>Students:</a:t>
            </a:r>
            <a:r>
              <a:rPr lang="en-GB" altLang="en-US" sz="6000" b="1" dirty="0">
                <a:cs typeface="Arial" panose="020B0604020202020204" pitchFamily="34" charset="0"/>
              </a:rPr>
              <a:t> </a:t>
            </a:r>
            <a:r>
              <a:rPr lang="en-US" sz="6000" b="1" dirty="0">
                <a:solidFill>
                  <a:schemeClr val="tx1"/>
                </a:solidFill>
                <a:latin typeface="Times New Roman" panose="02020603050405020304" pitchFamily="18" charset="0"/>
                <a:cs typeface="Times New Roman" panose="02020603050405020304" pitchFamily="18" charset="0"/>
              </a:rPr>
              <a:t>Omar </a:t>
            </a:r>
            <a:r>
              <a:rPr lang="en-US" sz="6000" b="1" dirty="0" err="1">
                <a:solidFill>
                  <a:schemeClr val="tx1"/>
                </a:solidFill>
                <a:latin typeface="Times New Roman" panose="02020603050405020304" pitchFamily="18" charset="0"/>
                <a:cs typeface="Times New Roman" panose="02020603050405020304" pitchFamily="18" charset="0"/>
              </a:rPr>
              <a:t>Alsuhaibani</a:t>
            </a:r>
            <a:r>
              <a:rPr lang="en-US" sz="6000" b="1" dirty="0">
                <a:solidFill>
                  <a:schemeClr val="tx1"/>
                </a:solidFill>
                <a:latin typeface="Times New Roman" panose="02020603050405020304" pitchFamily="18" charset="0"/>
                <a:cs typeface="Times New Roman" panose="02020603050405020304" pitchFamily="18" charset="0"/>
              </a:rPr>
              <a:t> , </a:t>
            </a:r>
            <a:r>
              <a:rPr lang="en-US" sz="6000" b="1" dirty="0" err="1">
                <a:solidFill>
                  <a:schemeClr val="tx1"/>
                </a:solidFill>
                <a:latin typeface="Times New Roman" panose="02020603050405020304" pitchFamily="18" charset="0"/>
                <a:cs typeface="Times New Roman" panose="02020603050405020304" pitchFamily="18" charset="0"/>
              </a:rPr>
              <a:t>Abdulaziz</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Almunaysir</a:t>
            </a:r>
            <a:endParaRPr lang="en-US" sz="6000" b="1" dirty="0">
              <a:solidFill>
                <a:schemeClr val="tx1"/>
              </a:solidFill>
              <a:latin typeface="Times New Roman" panose="02020603050405020304" pitchFamily="18" charset="0"/>
              <a:cs typeface="Times New Roman" panose="02020603050405020304" pitchFamily="18" charset="0"/>
            </a:endParaRPr>
          </a:p>
          <a:p>
            <a:pPr algn="ct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a:cs typeface="Times New Roman" panose="02020603050405020304" pitchFamily="18" charset="0"/>
              </a:rPr>
              <a:t>Supervisors: </a:t>
            </a:r>
            <a:r>
              <a:rPr lang="en-IE" sz="6000" b="1" dirty="0" err="1">
                <a:effectLst/>
                <a:latin typeface="Times New Roman" panose="02020603050405020304" pitchFamily="18" charset="0"/>
                <a:ea typeface="Times New Roman" panose="02020603050405020304" pitchFamily="18" charset="0"/>
              </a:rPr>
              <a:t>Dr.</a:t>
            </a:r>
            <a:r>
              <a:rPr lang="en-IE" sz="6000" b="1" dirty="0">
                <a:effectLst/>
                <a:latin typeface="Times New Roman" panose="02020603050405020304" pitchFamily="18" charset="0"/>
                <a:ea typeface="Times New Roman" panose="02020603050405020304" pitchFamily="18" charset="0"/>
              </a:rPr>
              <a:t> Hussein </a:t>
            </a:r>
            <a:r>
              <a:rPr lang="en-IE" sz="6000" b="1" dirty="0" err="1">
                <a:effectLst/>
                <a:latin typeface="Times New Roman" panose="02020603050405020304" pitchFamily="18" charset="0"/>
                <a:ea typeface="Times New Roman" panose="02020603050405020304" pitchFamily="18" charset="0"/>
              </a:rPr>
              <a:t>Alrobei</a:t>
            </a:r>
            <a:r>
              <a:rPr lang="en-IE" sz="6000" b="1" dirty="0">
                <a:effectLst/>
                <a:latin typeface="Times New Roman" panose="02020603050405020304" pitchFamily="18" charset="0"/>
                <a:ea typeface="Times New Roman" panose="02020603050405020304" pitchFamily="18" charset="0"/>
              </a:rPr>
              <a:t> , </a:t>
            </a:r>
            <a:r>
              <a:rPr lang="en-IE" sz="6000" b="1" dirty="0" err="1">
                <a:effectLst/>
                <a:latin typeface="Times New Roman" panose="02020603050405020304" pitchFamily="18" charset="0"/>
                <a:ea typeface="Times New Roman" panose="02020603050405020304" pitchFamily="18" charset="0"/>
              </a:rPr>
              <a:t>Dr.</a:t>
            </a:r>
            <a:r>
              <a:rPr lang="en-IE" sz="6000" b="1" dirty="0">
                <a:effectLst/>
                <a:latin typeface="Times New Roman" panose="02020603050405020304" pitchFamily="18" charset="0"/>
                <a:ea typeface="Times New Roman" panose="02020603050405020304" pitchFamily="18" charset="0"/>
              </a:rPr>
              <a:t> Rizwan Ahmed Malik</a:t>
            </a:r>
            <a:r>
              <a:rPr lang="en-GB" altLang="en-US" sz="6000" b="1" dirty="0">
                <a:cs typeface="Arial" panose="020B0604020202020204" pitchFamily="34" charset="0"/>
              </a:rPr>
              <a:t> </a:t>
            </a:r>
          </a:p>
          <a:p>
            <a:pPr algn="ctr"/>
            <a:r>
              <a:rPr lang="en-US" sz="6000" b="1" dirty="0">
                <a:latin typeface="Times New Roman" panose="02020603050405020304" pitchFamily="18" charset="0"/>
                <a:cs typeface="Times New Roman" panose="02020603050405020304" pitchFamily="18" charset="0"/>
              </a:rPr>
              <a:t>2</a:t>
            </a:r>
            <a:r>
              <a:rPr lang="en-US" sz="6000" b="1" baseline="30000" dirty="0">
                <a:latin typeface="Times New Roman" panose="02020603050405020304" pitchFamily="18" charset="0"/>
                <a:cs typeface="Times New Roman" panose="02020603050405020304" pitchFamily="18" charset="0"/>
              </a:rPr>
              <a:t>sd</a:t>
            </a:r>
            <a:r>
              <a:rPr lang="en-US" sz="6000" b="1" dirty="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Semester 1446 / 2024-2025     </a:t>
            </a:r>
            <a:r>
              <a:rPr lang="en-US" sz="8000" b="1" dirty="0">
                <a:latin typeface="Times New Roman" panose="02020603050405020304" pitchFamily="18" charset="0"/>
                <a:cs typeface="Times New Roman" panose="02020603050405020304" pitchFamily="18" charset="0"/>
              </a:rPr>
              <a:t>GP  2</a:t>
            </a:r>
            <a:r>
              <a:rPr lang="en-GB" altLang="en-US" sz="6000" b="1" dirty="0">
                <a:cs typeface="Arial" panose="020B0604020202020204" pitchFamily="34" charset="0"/>
              </a:rPr>
              <a:t> </a:t>
            </a:r>
          </a:p>
        </p:txBody>
      </p:sp>
      <p:pic>
        <p:nvPicPr>
          <p:cNvPr id="3" name="Picture 2">
            <a:extLst>
              <a:ext uri="{FF2B5EF4-FFF2-40B4-BE49-F238E27FC236}">
                <a16:creationId xmlns:a16="http://schemas.microsoft.com/office/drawing/2014/main" id="{704FFED5-7A19-5145-61E7-45FA62B69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5" t="2692" r="6493" b="7805"/>
          <a:stretch/>
        </p:blipFill>
        <p:spPr>
          <a:xfrm>
            <a:off x="28244322" y="103177"/>
            <a:ext cx="4459577" cy="3060699"/>
          </a:xfrm>
          <a:prstGeom prst="rect">
            <a:avLst/>
          </a:prstGeom>
        </p:spPr>
      </p:pic>
      <p:pic>
        <p:nvPicPr>
          <p:cNvPr id="4" name="Picture 3">
            <a:extLst>
              <a:ext uri="{FF2B5EF4-FFF2-40B4-BE49-F238E27FC236}">
                <a16:creationId xmlns:a16="http://schemas.microsoft.com/office/drawing/2014/main" id="{B9EF9803-DC3E-A5F8-6243-1C62CAA57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625" y="103177"/>
            <a:ext cx="6235523" cy="2705765"/>
          </a:xfrm>
          <a:prstGeom prst="rect">
            <a:avLst/>
          </a:prstGeom>
        </p:spPr>
      </p:pic>
      <p:sp>
        <p:nvSpPr>
          <p:cNvPr id="7" name="Title 1">
            <a:extLst>
              <a:ext uri="{FF2B5EF4-FFF2-40B4-BE49-F238E27FC236}">
                <a16:creationId xmlns:a16="http://schemas.microsoft.com/office/drawing/2014/main" id="{838009E1-D727-E6F7-AFF5-ED4115801854}"/>
              </a:ext>
            </a:extLst>
          </p:cNvPr>
          <p:cNvSpPr txBox="1">
            <a:spLocks/>
          </p:cNvSpPr>
          <p:nvPr/>
        </p:nvSpPr>
        <p:spPr>
          <a:xfrm>
            <a:off x="7467600" y="0"/>
            <a:ext cx="17373600" cy="2754614"/>
          </a:xfrm>
          <a:prstGeom prst="rect">
            <a:avLst/>
          </a:prstGeom>
        </p:spPr>
        <p:txBody>
          <a:bodyPr vert="horz" lIns="132080" tIns="66040" rIns="132080" bIns="660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800" dirty="0">
                <a:solidFill>
                  <a:srgbClr val="68A49E"/>
                </a:solidFill>
                <a:cs typeface="Simplified Arabic" pitchFamily="2" charset="-78"/>
              </a:rPr>
              <a:t>Prince Sattam bin Abdulaziz University</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College of Engineering</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Mechanical Engineering Department</a:t>
            </a:r>
          </a:p>
        </p:txBody>
      </p:sp>
      <p:cxnSp>
        <p:nvCxnSpPr>
          <p:cNvPr id="5" name="Straight Connector 4">
            <a:extLst>
              <a:ext uri="{FF2B5EF4-FFF2-40B4-BE49-F238E27FC236}">
                <a16:creationId xmlns:a16="http://schemas.microsoft.com/office/drawing/2014/main" id="{DDDCB1AE-4631-B67B-C51C-8E97CBD00DD6}"/>
              </a:ext>
            </a:extLst>
          </p:cNvPr>
          <p:cNvCxnSpPr/>
          <p:nvPr/>
        </p:nvCxnSpPr>
        <p:spPr bwMode="auto">
          <a:xfrm>
            <a:off x="-37447" y="10126427"/>
            <a:ext cx="3295584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مربع نص 17">
            <a:extLst>
              <a:ext uri="{FF2B5EF4-FFF2-40B4-BE49-F238E27FC236}">
                <a16:creationId xmlns:a16="http://schemas.microsoft.com/office/drawing/2014/main" id="{38E1175A-652B-4BF7-B1A4-A63296BB7332}"/>
              </a:ext>
            </a:extLst>
          </p:cNvPr>
          <p:cNvSpPr txBox="1"/>
          <p:nvPr/>
        </p:nvSpPr>
        <p:spPr>
          <a:xfrm>
            <a:off x="323158" y="10348034"/>
            <a:ext cx="4051761" cy="830997"/>
          </a:xfrm>
          <a:prstGeom prst="rect">
            <a:avLst/>
          </a:prstGeom>
          <a:noFill/>
        </p:spPr>
        <p:txBody>
          <a:bodyPr wrap="square">
            <a:spAutoFit/>
          </a:bodyPr>
          <a:lstStyle/>
          <a:p>
            <a:r>
              <a:rPr lang="en-US" sz="4800" b="1" dirty="0">
                <a:solidFill>
                  <a:srgbClr val="0070C0"/>
                </a:solidFill>
                <a:highlight>
                  <a:srgbClr val="E4E4E4"/>
                </a:highlight>
                <a:latin typeface="Times New Roman" panose="02020603050405020304" pitchFamily="18" charset="0"/>
                <a:cs typeface="Times New Roman" panose="02020603050405020304" pitchFamily="18" charset="0"/>
              </a:rPr>
              <a:t>Introduction</a:t>
            </a:r>
            <a:endParaRPr lang="ar-SA" sz="4800" dirty="0">
              <a:solidFill>
                <a:srgbClr val="0070C0"/>
              </a:solidFill>
              <a:highlight>
                <a:srgbClr val="E4E4E4"/>
              </a:highlight>
            </a:endParaRPr>
          </a:p>
        </p:txBody>
      </p:sp>
      <p:sp>
        <p:nvSpPr>
          <p:cNvPr id="19" name="مربع نص 18">
            <a:extLst>
              <a:ext uri="{FF2B5EF4-FFF2-40B4-BE49-F238E27FC236}">
                <a16:creationId xmlns:a16="http://schemas.microsoft.com/office/drawing/2014/main" id="{E618911F-2CF6-4AFD-829A-A6D8E220C3C2}"/>
              </a:ext>
            </a:extLst>
          </p:cNvPr>
          <p:cNvSpPr txBox="1"/>
          <p:nvPr/>
        </p:nvSpPr>
        <p:spPr>
          <a:xfrm>
            <a:off x="323158" y="15882453"/>
            <a:ext cx="5118562" cy="830997"/>
          </a:xfrm>
          <a:prstGeom prst="rect">
            <a:avLst/>
          </a:prstGeom>
          <a:noFill/>
        </p:spPr>
        <p:txBody>
          <a:bodyPr wrap="square">
            <a:spAutoFit/>
          </a:bodyPr>
          <a:lstStyle/>
          <a:p>
            <a:r>
              <a:rPr lang="en-GB" sz="4800" b="1" dirty="0">
                <a:solidFill>
                  <a:srgbClr val="0070C0"/>
                </a:solidFill>
                <a:highlight>
                  <a:srgbClr val="E4E4E4"/>
                </a:highlight>
                <a:latin typeface="Times New Roman" panose="02020603050405020304" pitchFamily="18" charset="0"/>
                <a:cs typeface="Times New Roman" panose="02020603050405020304" pitchFamily="18" charset="0"/>
              </a:rPr>
              <a:t>Project Objectives</a:t>
            </a:r>
            <a:endParaRPr lang="ar-SA" sz="4800" b="1" dirty="0">
              <a:solidFill>
                <a:srgbClr val="0070C0"/>
              </a:solidFill>
              <a:highlight>
                <a:srgbClr val="E4E4E4"/>
              </a:highlight>
            </a:endParaRPr>
          </a:p>
        </p:txBody>
      </p:sp>
      <p:sp>
        <p:nvSpPr>
          <p:cNvPr id="21" name="مربع نص 20">
            <a:extLst>
              <a:ext uri="{FF2B5EF4-FFF2-40B4-BE49-F238E27FC236}">
                <a16:creationId xmlns:a16="http://schemas.microsoft.com/office/drawing/2014/main" id="{C99C3B51-6329-4C5D-AFF5-FBAFAB3B5CB2}"/>
              </a:ext>
            </a:extLst>
          </p:cNvPr>
          <p:cNvSpPr txBox="1"/>
          <p:nvPr/>
        </p:nvSpPr>
        <p:spPr>
          <a:xfrm>
            <a:off x="72905" y="16565674"/>
            <a:ext cx="9837035" cy="5521704"/>
          </a:xfrm>
          <a:prstGeom prst="rect">
            <a:avLst/>
          </a:prstGeom>
          <a:noFill/>
        </p:spPr>
        <p:txBody>
          <a:bodyPr wrap="square">
            <a:spAutoFit/>
          </a:bodyPr>
          <a:lstStyle/>
          <a:p>
            <a:pPr>
              <a:lnSpc>
                <a:spcPct val="150000"/>
              </a:lnSpc>
            </a:pPr>
            <a:r>
              <a:rPr lang="en-GB" sz="4000" dirty="0">
                <a:solidFill>
                  <a:schemeClr val="dk1"/>
                </a:solidFill>
                <a:latin typeface="Times New Roman" panose="02020603050405020304" pitchFamily="18" charset="0"/>
                <a:cs typeface="Times New Roman" panose="02020603050405020304" pitchFamily="18" charset="0"/>
              </a:rPr>
              <a:t>Our goal is to develop a solar-powered mobile robot for military applications such as surveillance and supply transport in remote areas. The project aims to reduce fuel dependency, enhance mission efficiency, and minimize human exposure to danger.</a:t>
            </a:r>
          </a:p>
        </p:txBody>
      </p:sp>
      <p:sp>
        <p:nvSpPr>
          <p:cNvPr id="23" name="مربع نص 22">
            <a:extLst>
              <a:ext uri="{FF2B5EF4-FFF2-40B4-BE49-F238E27FC236}">
                <a16:creationId xmlns:a16="http://schemas.microsoft.com/office/drawing/2014/main" id="{6FD0B939-457A-4720-BB36-8F483B7B403E}"/>
              </a:ext>
            </a:extLst>
          </p:cNvPr>
          <p:cNvSpPr txBox="1"/>
          <p:nvPr/>
        </p:nvSpPr>
        <p:spPr>
          <a:xfrm>
            <a:off x="72905" y="22337452"/>
            <a:ext cx="8398456" cy="830997"/>
          </a:xfrm>
          <a:prstGeom prst="rect">
            <a:avLst/>
          </a:prstGeom>
          <a:noFill/>
        </p:spPr>
        <p:txBody>
          <a:bodyPr wrap="square">
            <a:spAutoFit/>
          </a:bodyPr>
          <a:lstStyle/>
          <a:p>
            <a:r>
              <a:rPr lang="en-US" sz="4800" b="1" dirty="0">
                <a:solidFill>
                  <a:srgbClr val="0070C0"/>
                </a:solidFill>
                <a:highlight>
                  <a:srgbClr val="E4E4E4"/>
                </a:highlight>
                <a:latin typeface="Times New Roman" panose="02020603050405020304" pitchFamily="18" charset="0"/>
                <a:cs typeface="Times New Roman" panose="02020603050405020304" pitchFamily="18" charset="0"/>
              </a:rPr>
              <a:t>Importance of Mobile Robots</a:t>
            </a:r>
            <a:endParaRPr lang="ar-SA" sz="4800" b="1" dirty="0">
              <a:solidFill>
                <a:srgbClr val="0070C0"/>
              </a:solidFill>
              <a:highlight>
                <a:srgbClr val="E4E4E4"/>
              </a:highlight>
              <a:latin typeface="Times New Roman" panose="02020603050405020304" pitchFamily="18" charset="0"/>
              <a:cs typeface="Times New Roman" panose="02020603050405020304" pitchFamily="18" charset="0"/>
            </a:endParaRPr>
          </a:p>
        </p:txBody>
      </p:sp>
      <p:sp>
        <p:nvSpPr>
          <p:cNvPr id="25" name="مربع نص 24">
            <a:extLst>
              <a:ext uri="{FF2B5EF4-FFF2-40B4-BE49-F238E27FC236}">
                <a16:creationId xmlns:a16="http://schemas.microsoft.com/office/drawing/2014/main" id="{CBF2BFE1-FB41-40E9-9D7F-DA4216C3459E}"/>
              </a:ext>
            </a:extLst>
          </p:cNvPr>
          <p:cNvSpPr txBox="1"/>
          <p:nvPr/>
        </p:nvSpPr>
        <p:spPr>
          <a:xfrm>
            <a:off x="245187" y="23202382"/>
            <a:ext cx="7708788" cy="5521704"/>
          </a:xfrm>
          <a:prstGeom prst="rect">
            <a:avLst/>
          </a:prstGeom>
          <a:noFill/>
        </p:spPr>
        <p:txBody>
          <a:bodyPr wrap="square">
            <a:spAutoFit/>
          </a:bodyPr>
          <a:lstStyle/>
          <a:p>
            <a:pPr>
              <a:lnSpc>
                <a:spcPct val="150000"/>
              </a:lnSpc>
            </a:pPr>
            <a:r>
              <a:rPr lang="en-GB" sz="4000" dirty="0">
                <a:latin typeface="Times New Roman" panose="02020603050405020304" pitchFamily="18" charset="0"/>
                <a:ea typeface="Tahoma" panose="020B0604030504040204" pitchFamily="34" charset="0"/>
                <a:cs typeface="Times New Roman" panose="02020603050405020304" pitchFamily="18" charset="0"/>
              </a:rPr>
              <a:t>Mobile robots enhance automation in remote or dangerous areas. They improve efficiency, reduce human risk, and support continuous operation in military and industrial fields.</a:t>
            </a:r>
            <a:endParaRPr lang="ar-SA" sz="4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6" name="صورة 25">
            <a:extLst>
              <a:ext uri="{FF2B5EF4-FFF2-40B4-BE49-F238E27FC236}">
                <a16:creationId xmlns:a16="http://schemas.microsoft.com/office/drawing/2014/main" id="{B599459B-9BDF-4676-850C-60345B2D8AD1}"/>
              </a:ext>
            </a:extLst>
          </p:cNvPr>
          <p:cNvPicPr>
            <a:picLocks noChangeAspect="1"/>
          </p:cNvPicPr>
          <p:nvPr/>
        </p:nvPicPr>
        <p:blipFill>
          <a:blip r:embed="rId5"/>
          <a:stretch>
            <a:fillRect/>
          </a:stretch>
        </p:blipFill>
        <p:spPr>
          <a:xfrm>
            <a:off x="131209" y="30804678"/>
            <a:ext cx="8581634" cy="9352721"/>
          </a:xfrm>
          <a:prstGeom prst="rect">
            <a:avLst/>
          </a:prstGeom>
        </p:spPr>
      </p:pic>
      <p:sp>
        <p:nvSpPr>
          <p:cNvPr id="28" name="مربع نص 27">
            <a:extLst>
              <a:ext uri="{FF2B5EF4-FFF2-40B4-BE49-F238E27FC236}">
                <a16:creationId xmlns:a16="http://schemas.microsoft.com/office/drawing/2014/main" id="{8651D51B-DEBA-4B51-8328-A40E54678B0E}"/>
              </a:ext>
            </a:extLst>
          </p:cNvPr>
          <p:cNvSpPr txBox="1"/>
          <p:nvPr/>
        </p:nvSpPr>
        <p:spPr>
          <a:xfrm>
            <a:off x="145164" y="29262954"/>
            <a:ext cx="7862135" cy="830997"/>
          </a:xfrm>
          <a:prstGeom prst="rect">
            <a:avLst/>
          </a:prstGeom>
          <a:noFill/>
        </p:spPr>
        <p:txBody>
          <a:bodyPr wrap="square">
            <a:spAutoFit/>
          </a:bodyPr>
          <a:lstStyle/>
          <a:p>
            <a:r>
              <a:rPr lang="en-US" sz="4800" b="1" dirty="0">
                <a:solidFill>
                  <a:srgbClr val="0070C0"/>
                </a:solidFill>
                <a:highlight>
                  <a:srgbClr val="E4E4E4"/>
                </a:highlight>
                <a:latin typeface="Times New Roman" panose="02020603050405020304" pitchFamily="18" charset="0"/>
                <a:cs typeface="Times New Roman" panose="02020603050405020304" pitchFamily="18" charset="0"/>
              </a:rPr>
              <a:t>Kinematics of Mobile Robot</a:t>
            </a:r>
            <a:endParaRPr lang="ar-SA" sz="4800" b="1" dirty="0">
              <a:solidFill>
                <a:srgbClr val="0070C0"/>
              </a:solidFill>
              <a:highlight>
                <a:srgbClr val="E4E4E4"/>
              </a:highlight>
              <a:latin typeface="Times New Roman" panose="02020603050405020304" pitchFamily="18" charset="0"/>
              <a:cs typeface="Times New Roman" panose="02020603050405020304" pitchFamily="18" charset="0"/>
            </a:endParaRPr>
          </a:p>
        </p:txBody>
      </p:sp>
      <p:sp>
        <p:nvSpPr>
          <p:cNvPr id="30" name="مربع نص 29">
            <a:extLst>
              <a:ext uri="{FF2B5EF4-FFF2-40B4-BE49-F238E27FC236}">
                <a16:creationId xmlns:a16="http://schemas.microsoft.com/office/drawing/2014/main" id="{89E2E3D1-0A15-4669-A836-4A46B9EA3B36}"/>
              </a:ext>
            </a:extLst>
          </p:cNvPr>
          <p:cNvSpPr txBox="1"/>
          <p:nvPr/>
        </p:nvSpPr>
        <p:spPr>
          <a:xfrm>
            <a:off x="26885495" y="10686145"/>
            <a:ext cx="4522513" cy="830997"/>
          </a:xfrm>
          <a:prstGeom prst="rect">
            <a:avLst/>
          </a:prstGeom>
          <a:noFill/>
        </p:spPr>
        <p:txBody>
          <a:bodyPr wrap="square">
            <a:spAutoFit/>
          </a:bodyPr>
          <a:lstStyle/>
          <a:p>
            <a:r>
              <a:rPr lang="en-US" sz="4800" b="1" dirty="0">
                <a:solidFill>
                  <a:srgbClr val="0070C0"/>
                </a:solidFill>
                <a:highlight>
                  <a:srgbClr val="E4E4E4"/>
                </a:highlight>
                <a:latin typeface="Times New Roman" panose="02020603050405020304" pitchFamily="18" charset="0"/>
                <a:cs typeface="Times New Roman" panose="02020603050405020304" pitchFamily="18" charset="0"/>
              </a:rPr>
              <a:t>Control Systems </a:t>
            </a:r>
            <a:endParaRPr lang="ar-SA" sz="4800" b="1" dirty="0">
              <a:solidFill>
                <a:srgbClr val="0070C0"/>
              </a:solidFill>
              <a:highlight>
                <a:srgbClr val="E4E4E4"/>
              </a:highlight>
              <a:latin typeface="Times New Roman" panose="02020603050405020304" pitchFamily="18" charset="0"/>
              <a:cs typeface="Times New Roman" panose="02020603050405020304" pitchFamily="18" charset="0"/>
            </a:endParaRPr>
          </a:p>
        </p:txBody>
      </p:sp>
      <p:sp>
        <p:nvSpPr>
          <p:cNvPr id="32" name="مربع نص 31">
            <a:extLst>
              <a:ext uri="{FF2B5EF4-FFF2-40B4-BE49-F238E27FC236}">
                <a16:creationId xmlns:a16="http://schemas.microsoft.com/office/drawing/2014/main" id="{3CFEB250-AEC9-4208-BDC9-FD0911EB7999}"/>
              </a:ext>
            </a:extLst>
          </p:cNvPr>
          <p:cNvSpPr txBox="1"/>
          <p:nvPr/>
        </p:nvSpPr>
        <p:spPr>
          <a:xfrm>
            <a:off x="26450430" y="11818118"/>
            <a:ext cx="6561182" cy="1938992"/>
          </a:xfrm>
          <a:prstGeom prst="rect">
            <a:avLst/>
          </a:prstGeom>
          <a:noFill/>
        </p:spPr>
        <p:txBody>
          <a:bodyPr wrap="square">
            <a:spAutoFit/>
          </a:bodyPr>
          <a:lstStyle/>
          <a:p>
            <a:r>
              <a:rPr lang="en-US" sz="4000" b="1" dirty="0">
                <a:solidFill>
                  <a:srgbClr val="000000"/>
                </a:solidFill>
                <a:effectLst/>
                <a:latin typeface="Times New Roman" panose="02020603050405020304" pitchFamily="18" charset="0"/>
                <a:ea typeface="Times New Roman" panose="02020603050405020304" pitchFamily="18" charset="0"/>
              </a:rPr>
              <a:t>Solar panels </a:t>
            </a:r>
            <a:r>
              <a:rPr lang="en-US" sz="4000" dirty="0">
                <a:solidFill>
                  <a:srgbClr val="000000"/>
                </a:solidFill>
                <a:effectLst/>
                <a:latin typeface="Times New Roman" panose="02020603050405020304" pitchFamily="18" charset="0"/>
                <a:ea typeface="Times New Roman" panose="02020603050405020304" pitchFamily="18" charset="0"/>
              </a:rPr>
              <a:t>: its a devices that convert sunlight into electricity</a:t>
            </a:r>
            <a:endParaRPr lang="ar-SA" sz="4000" dirty="0"/>
          </a:p>
        </p:txBody>
      </p:sp>
      <p:pic>
        <p:nvPicPr>
          <p:cNvPr id="13" name="صورة 1">
            <a:extLst>
              <a:ext uri="{FF2B5EF4-FFF2-40B4-BE49-F238E27FC236}">
                <a16:creationId xmlns:a16="http://schemas.microsoft.com/office/drawing/2014/main" id="{F702497E-E1D3-4D70-B985-CB739259B3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6847" y="13574797"/>
            <a:ext cx="38036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مربع نص 35">
            <a:extLst>
              <a:ext uri="{FF2B5EF4-FFF2-40B4-BE49-F238E27FC236}">
                <a16:creationId xmlns:a16="http://schemas.microsoft.com/office/drawing/2014/main" id="{80C37B8E-582E-4C9A-A82D-B867C50A24CA}"/>
              </a:ext>
            </a:extLst>
          </p:cNvPr>
          <p:cNvSpPr txBox="1"/>
          <p:nvPr/>
        </p:nvSpPr>
        <p:spPr>
          <a:xfrm>
            <a:off x="24257113" y="17019846"/>
            <a:ext cx="8744722" cy="4401205"/>
          </a:xfrm>
          <a:prstGeom prst="rect">
            <a:avLst/>
          </a:prstGeom>
          <a:noFill/>
        </p:spPr>
        <p:txBody>
          <a:bodyPr wrap="square">
            <a:spAutoFit/>
          </a:bodyPr>
          <a:lstStyle/>
          <a:p>
            <a:r>
              <a:rPr lang="en-US" sz="4000" b="1" dirty="0">
                <a:effectLst/>
                <a:latin typeface="Times New Roman" panose="02020603050405020304" pitchFamily="18" charset="0"/>
                <a:ea typeface="Times New Roman" panose="02020603050405020304" pitchFamily="18" charset="0"/>
              </a:rPr>
              <a:t>Sensors :</a:t>
            </a:r>
          </a:p>
          <a:p>
            <a:r>
              <a:rPr lang="en-US" sz="4000" b="1" dirty="0">
                <a:effectLst/>
                <a:latin typeface="Times New Roman" panose="02020603050405020304" pitchFamily="18" charset="0"/>
                <a:ea typeface="Times New Roman" panose="02020603050405020304" pitchFamily="18" charset="0"/>
              </a:rPr>
              <a:t>Ultrasonic : </a:t>
            </a:r>
            <a:r>
              <a:rPr lang="en-GB" sz="4000" dirty="0">
                <a:effectLst/>
                <a:latin typeface="Times New Roman" panose="02020603050405020304" pitchFamily="18" charset="0"/>
                <a:ea typeface="Times New Roman" panose="02020603050405020304" pitchFamily="18" charset="0"/>
              </a:rPr>
              <a:t>Measures distance using sound waves; ideal for accurate obstacle detection.</a:t>
            </a:r>
            <a:endParaRPr lang="en-US" sz="4000" dirty="0">
              <a:effectLst/>
              <a:latin typeface="Times New Roman" panose="02020603050405020304" pitchFamily="18" charset="0"/>
              <a:ea typeface="Times New Roman" panose="02020603050405020304" pitchFamily="18" charset="0"/>
            </a:endParaRPr>
          </a:p>
          <a:p>
            <a:r>
              <a:rPr lang="en-US" sz="4000" b="1" dirty="0">
                <a:effectLst/>
                <a:latin typeface="Times New Roman" panose="02020603050405020304" pitchFamily="18" charset="0"/>
                <a:ea typeface="Times New Roman" panose="02020603050405020304" pitchFamily="18" charset="0"/>
              </a:rPr>
              <a:t> IR Obstacle Avoidance : </a:t>
            </a:r>
            <a:r>
              <a:rPr lang="en-GB" sz="4000" dirty="0">
                <a:effectLst/>
                <a:latin typeface="Times New Roman" panose="02020603050405020304" pitchFamily="18" charset="0"/>
                <a:ea typeface="Times New Roman" panose="02020603050405020304" pitchFamily="18" charset="0"/>
              </a:rPr>
              <a:t>Detects nearby objects using infrared light; suitable for simple obstacle avoidance.</a:t>
            </a:r>
            <a:r>
              <a:rPr lang="en-US" sz="4000" b="1" dirty="0">
                <a:effectLst/>
                <a:latin typeface="Times New Roman" panose="02020603050405020304" pitchFamily="18" charset="0"/>
                <a:ea typeface="Times New Roman" panose="02020603050405020304" pitchFamily="18" charset="0"/>
              </a:rPr>
              <a:t>  </a:t>
            </a:r>
            <a:endParaRPr lang="ar-SA" sz="4000" dirty="0"/>
          </a:p>
        </p:txBody>
      </p:sp>
      <p:pic>
        <p:nvPicPr>
          <p:cNvPr id="1027" name="صورة 2">
            <a:extLst>
              <a:ext uri="{FF2B5EF4-FFF2-40B4-BE49-F238E27FC236}">
                <a16:creationId xmlns:a16="http://schemas.microsoft.com/office/drawing/2014/main" id="{21345BC1-D030-4F20-84A9-A65F99C418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6600" y="21742325"/>
            <a:ext cx="50292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صورة 38">
            <a:extLst>
              <a:ext uri="{FF2B5EF4-FFF2-40B4-BE49-F238E27FC236}">
                <a16:creationId xmlns:a16="http://schemas.microsoft.com/office/drawing/2014/main" id="{065ADB34-3015-43A9-96F1-579C63B28DB9}"/>
              </a:ext>
            </a:extLst>
          </p:cNvPr>
          <p:cNvPicPr/>
          <p:nvPr/>
        </p:nvPicPr>
        <p:blipFill>
          <a:blip r:embed="rId8">
            <a:extLst>
              <a:ext uri="{28A0092B-C50C-407E-A947-70E740481C1C}">
                <a14:useLocalDpi xmlns:a14="http://schemas.microsoft.com/office/drawing/2010/main" val="0"/>
              </a:ext>
            </a:extLst>
          </a:blip>
          <a:stretch>
            <a:fillRect/>
          </a:stretch>
        </p:blipFill>
        <p:spPr>
          <a:xfrm>
            <a:off x="27641231" y="22288976"/>
            <a:ext cx="5035550" cy="2432050"/>
          </a:xfrm>
          <a:prstGeom prst="rect">
            <a:avLst/>
          </a:prstGeom>
        </p:spPr>
      </p:pic>
      <p:pic>
        <p:nvPicPr>
          <p:cNvPr id="15" name="صورة 5">
            <a:extLst>
              <a:ext uri="{FF2B5EF4-FFF2-40B4-BE49-F238E27FC236}">
                <a16:creationId xmlns:a16="http://schemas.microsoft.com/office/drawing/2014/main" id="{2704589F-0B5E-4F96-99E1-68CE1A58DC4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93433" y="11412482"/>
            <a:ext cx="5550534" cy="404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مربع نص 39">
            <a:extLst>
              <a:ext uri="{FF2B5EF4-FFF2-40B4-BE49-F238E27FC236}">
                <a16:creationId xmlns:a16="http://schemas.microsoft.com/office/drawing/2014/main" id="{9779A524-37BB-4BB5-A028-0ACC7327C72F}"/>
              </a:ext>
            </a:extLst>
          </p:cNvPr>
          <p:cNvSpPr txBox="1"/>
          <p:nvPr/>
        </p:nvSpPr>
        <p:spPr>
          <a:xfrm>
            <a:off x="13693265" y="10520316"/>
            <a:ext cx="5239249" cy="830997"/>
          </a:xfrm>
          <a:prstGeom prst="rect">
            <a:avLst/>
          </a:prstGeom>
          <a:noFill/>
        </p:spPr>
        <p:txBody>
          <a:bodyPr wrap="square">
            <a:spAutoFit/>
          </a:bodyPr>
          <a:lstStyle/>
          <a:p>
            <a:r>
              <a:rPr lang="en-US" sz="4800" b="1" dirty="0">
                <a:solidFill>
                  <a:srgbClr val="0070C0"/>
                </a:solidFill>
                <a:highlight>
                  <a:srgbClr val="E4E4E4"/>
                </a:highlight>
                <a:latin typeface="Times New Roman" panose="02020603050405020304" pitchFamily="18" charset="0"/>
                <a:cs typeface="Times New Roman" panose="02020603050405020304" pitchFamily="18" charset="0"/>
              </a:rPr>
              <a:t>Mechanical Design</a:t>
            </a:r>
            <a:endParaRPr lang="ar-SA" sz="4800" b="1" dirty="0">
              <a:solidFill>
                <a:srgbClr val="0070C0"/>
              </a:solidFill>
              <a:highlight>
                <a:srgbClr val="E4E4E4"/>
              </a:highlight>
              <a:latin typeface="Times New Roman" panose="02020603050405020304" pitchFamily="18" charset="0"/>
              <a:cs typeface="Times New Roman" panose="02020603050405020304" pitchFamily="18" charset="0"/>
            </a:endParaRPr>
          </a:p>
        </p:txBody>
      </p:sp>
      <p:sp>
        <p:nvSpPr>
          <p:cNvPr id="42" name="مربع نص 41">
            <a:extLst>
              <a:ext uri="{FF2B5EF4-FFF2-40B4-BE49-F238E27FC236}">
                <a16:creationId xmlns:a16="http://schemas.microsoft.com/office/drawing/2014/main" id="{78440339-26BD-44BB-A215-0C69133BABD7}"/>
              </a:ext>
            </a:extLst>
          </p:cNvPr>
          <p:cNvSpPr txBox="1"/>
          <p:nvPr/>
        </p:nvSpPr>
        <p:spPr>
          <a:xfrm>
            <a:off x="12759911" y="15850801"/>
            <a:ext cx="9837035" cy="1323439"/>
          </a:xfrm>
          <a:prstGeom prst="rect">
            <a:avLst/>
          </a:prstGeom>
          <a:noFill/>
        </p:spPr>
        <p:txBody>
          <a:bodyPr wrap="square">
            <a:spAutoFit/>
          </a:bodyPr>
          <a:lstStyle/>
          <a:p>
            <a:r>
              <a:rPr lang="en-GB" sz="4000" b="1" dirty="0">
                <a:latin typeface="Times New Roman" panose="02020603050405020304" pitchFamily="18" charset="0"/>
                <a:cs typeface="Times New Roman" panose="02020603050405020304" pitchFamily="18" charset="0"/>
              </a:rPr>
              <a:t>Design Dimensions:</a:t>
            </a:r>
          </a:p>
          <a:p>
            <a:r>
              <a:rPr lang="en-GB" sz="4000" dirty="0">
                <a:latin typeface="Times New Roman" panose="02020603050405020304" pitchFamily="18" charset="0"/>
                <a:cs typeface="Times New Roman" panose="02020603050405020304" pitchFamily="18" charset="0"/>
              </a:rPr>
              <a:t>Length: 23 cm , Width: 18 cm , Height: 11 cm</a:t>
            </a:r>
            <a:endParaRPr lang="ar-SA" sz="4000" dirty="0">
              <a:latin typeface="Times New Roman" panose="02020603050405020304" pitchFamily="18" charset="0"/>
              <a:cs typeface="Times New Roman" panose="02020603050405020304" pitchFamily="18" charset="0"/>
            </a:endParaRPr>
          </a:p>
        </p:txBody>
      </p:sp>
      <p:sp>
        <p:nvSpPr>
          <p:cNvPr id="44" name="مربع نص 43">
            <a:extLst>
              <a:ext uri="{FF2B5EF4-FFF2-40B4-BE49-F238E27FC236}">
                <a16:creationId xmlns:a16="http://schemas.microsoft.com/office/drawing/2014/main" id="{0A2E0C9A-9DE9-4DED-9E15-A403DFAC8E8C}"/>
              </a:ext>
            </a:extLst>
          </p:cNvPr>
          <p:cNvSpPr txBox="1"/>
          <p:nvPr/>
        </p:nvSpPr>
        <p:spPr>
          <a:xfrm>
            <a:off x="23913695" y="25843320"/>
            <a:ext cx="2971800" cy="1323439"/>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Actuators:</a:t>
            </a:r>
          </a:p>
          <a:p>
            <a:r>
              <a:rPr lang="en-US" sz="4000" b="1" dirty="0">
                <a:latin typeface="Times New Roman" panose="02020603050405020304" pitchFamily="18" charset="0"/>
                <a:cs typeface="Times New Roman" panose="02020603050405020304" pitchFamily="18" charset="0"/>
              </a:rPr>
              <a:t>DC Motors:</a:t>
            </a:r>
            <a:endParaRPr lang="ar-SA" sz="4000" b="1" dirty="0">
              <a:latin typeface="Times New Roman" panose="02020603050405020304" pitchFamily="18" charset="0"/>
              <a:cs typeface="Times New Roman" panose="02020603050405020304" pitchFamily="18" charset="0"/>
            </a:endParaRPr>
          </a:p>
        </p:txBody>
      </p:sp>
      <p:pic>
        <p:nvPicPr>
          <p:cNvPr id="1029" name="صورة 1">
            <a:extLst>
              <a:ext uri="{FF2B5EF4-FFF2-40B4-BE49-F238E27FC236}">
                <a16:creationId xmlns:a16="http://schemas.microsoft.com/office/drawing/2014/main" id="{17756C20-EA2C-46B3-B255-A2BC8CC1A4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41231" y="25856241"/>
            <a:ext cx="3408362" cy="297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مربع نص 46">
            <a:extLst>
              <a:ext uri="{FF2B5EF4-FFF2-40B4-BE49-F238E27FC236}">
                <a16:creationId xmlns:a16="http://schemas.microsoft.com/office/drawing/2014/main" id="{D35D791C-F98C-4723-B649-76FBFBE386E9}"/>
              </a:ext>
            </a:extLst>
          </p:cNvPr>
          <p:cNvSpPr txBox="1"/>
          <p:nvPr/>
        </p:nvSpPr>
        <p:spPr>
          <a:xfrm>
            <a:off x="22969214" y="28716415"/>
            <a:ext cx="9772785" cy="3170099"/>
          </a:xfrm>
          <a:prstGeom prst="rect">
            <a:avLst/>
          </a:prstGeom>
          <a:noFill/>
        </p:spPr>
        <p:txBody>
          <a:bodyPr wrap="square">
            <a:spAutoFit/>
          </a:bodyPr>
          <a:lstStyle/>
          <a:p>
            <a:r>
              <a:rPr lang="en-GB" sz="4000" b="1" dirty="0">
                <a:latin typeface="Times New Roman" panose="02020603050405020304" pitchFamily="18" charset="0"/>
                <a:cs typeface="Times New Roman" panose="02020603050405020304" pitchFamily="18" charset="0"/>
              </a:rPr>
              <a:t>Controller:</a:t>
            </a:r>
          </a:p>
          <a:p>
            <a:r>
              <a:rPr lang="en-GB" sz="4000" b="1" dirty="0">
                <a:latin typeface="Times New Roman" panose="02020603050405020304" pitchFamily="18" charset="0"/>
                <a:cs typeface="Times New Roman" panose="02020603050405020304" pitchFamily="18" charset="0"/>
              </a:rPr>
              <a:t>Shield :</a:t>
            </a:r>
            <a:r>
              <a:rPr lang="en-GB" sz="4000" dirty="0">
                <a:latin typeface="Times New Roman" panose="02020603050405020304" pitchFamily="18" charset="0"/>
                <a:cs typeface="Times New Roman" panose="02020603050405020304" pitchFamily="18" charset="0"/>
              </a:rPr>
              <a:t> A multifunctional board that simplifies connections, manages power, and supports camera integration for smooth and efficient robot control.</a:t>
            </a:r>
            <a:endParaRPr lang="ar-SA" sz="4000" dirty="0">
              <a:latin typeface="Times New Roman" panose="02020603050405020304" pitchFamily="18" charset="0"/>
              <a:cs typeface="Times New Roman" panose="02020603050405020304" pitchFamily="18" charset="0"/>
            </a:endParaRPr>
          </a:p>
        </p:txBody>
      </p:sp>
      <p:pic>
        <p:nvPicPr>
          <p:cNvPr id="48" name="صورة 47">
            <a:extLst>
              <a:ext uri="{FF2B5EF4-FFF2-40B4-BE49-F238E27FC236}">
                <a16:creationId xmlns:a16="http://schemas.microsoft.com/office/drawing/2014/main" id="{99E5F758-A2D4-4790-B59F-F130C74FD0C2}"/>
              </a:ext>
            </a:extLst>
          </p:cNvPr>
          <p:cNvPicPr>
            <a:picLocks noChangeAspect="1"/>
          </p:cNvPicPr>
          <p:nvPr/>
        </p:nvPicPr>
        <p:blipFill>
          <a:blip r:embed="rId11"/>
          <a:stretch>
            <a:fillRect/>
          </a:stretch>
        </p:blipFill>
        <p:spPr>
          <a:xfrm>
            <a:off x="27411082" y="32041425"/>
            <a:ext cx="5495847" cy="3398303"/>
          </a:xfrm>
          <a:prstGeom prst="rect">
            <a:avLst/>
          </a:prstGeom>
        </p:spPr>
      </p:pic>
      <p:sp>
        <p:nvSpPr>
          <p:cNvPr id="50" name="مربع نص 49">
            <a:extLst>
              <a:ext uri="{FF2B5EF4-FFF2-40B4-BE49-F238E27FC236}">
                <a16:creationId xmlns:a16="http://schemas.microsoft.com/office/drawing/2014/main" id="{BD3DE4F0-3465-41C8-A058-9A7530931FF3}"/>
              </a:ext>
            </a:extLst>
          </p:cNvPr>
          <p:cNvSpPr txBox="1"/>
          <p:nvPr/>
        </p:nvSpPr>
        <p:spPr>
          <a:xfrm>
            <a:off x="12721476" y="17526000"/>
            <a:ext cx="6861923" cy="3785652"/>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Simulation</a:t>
            </a:r>
            <a:r>
              <a:rPr lang="ar-SA" sz="4000" b="1" dirty="0">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 </a:t>
            </a:r>
          </a:p>
          <a:p>
            <a:r>
              <a:rPr lang="en-GB" sz="4000" dirty="0">
                <a:latin typeface="Times New Roman" panose="02020603050405020304" pitchFamily="18" charset="0"/>
                <a:cs typeface="Times New Roman" panose="02020603050405020304" pitchFamily="18" charset="0"/>
              </a:rPr>
              <a:t>An initial analysis of aero dynamics around the car was conducted using SolidWorks </a:t>
            </a:r>
            <a:r>
              <a:rPr lang="en-US" sz="4000" dirty="0">
                <a:latin typeface="Times New Roman" panose="02020603050405020304" pitchFamily="18" charset="0"/>
                <a:cs typeface="Times New Roman" panose="02020603050405020304" pitchFamily="18" charset="0"/>
              </a:rPr>
              <a:t>and </a:t>
            </a:r>
            <a:r>
              <a:rPr lang="en-US" sz="4000" dirty="0">
                <a:effectLst/>
                <a:latin typeface="Times New Roman" panose="02020603050405020304" pitchFamily="18" charset="0"/>
                <a:ea typeface="Times New Roman" panose="02020603050405020304" pitchFamily="18" charset="0"/>
              </a:rPr>
              <a:t>Ansys </a:t>
            </a:r>
            <a:r>
              <a:rPr lang="en-GB" sz="4000" dirty="0">
                <a:latin typeface="Times New Roman" panose="02020603050405020304" pitchFamily="18" charset="0"/>
                <a:cs typeface="Times New Roman" panose="02020603050405020304" pitchFamily="18" charset="0"/>
              </a:rPr>
              <a:t>Flow Simulation.</a:t>
            </a:r>
          </a:p>
          <a:p>
            <a:endParaRPr lang="ar-SA" sz="4000" b="1" dirty="0"/>
          </a:p>
        </p:txBody>
      </p:sp>
      <p:pic>
        <p:nvPicPr>
          <p:cNvPr id="51" name="Picture 2">
            <a:extLst>
              <a:ext uri="{FF2B5EF4-FFF2-40B4-BE49-F238E27FC236}">
                <a16:creationId xmlns:a16="http://schemas.microsoft.com/office/drawing/2014/main" id="{DEF1B62B-8051-4822-8DF7-1885838689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26463" y="21299828"/>
            <a:ext cx="4499094" cy="429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a:extLst>
              <a:ext uri="{FF2B5EF4-FFF2-40B4-BE49-F238E27FC236}">
                <a16:creationId xmlns:a16="http://schemas.microsoft.com/office/drawing/2014/main" id="{9DB2DF0E-97E8-42C0-8639-F0AC50BE73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95889" y="21359117"/>
            <a:ext cx="5792117" cy="429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مربع نص 53">
            <a:extLst>
              <a:ext uri="{FF2B5EF4-FFF2-40B4-BE49-F238E27FC236}">
                <a16:creationId xmlns:a16="http://schemas.microsoft.com/office/drawing/2014/main" id="{19D31AD0-4386-4057-ABEA-17DD499C0D58}"/>
              </a:ext>
            </a:extLst>
          </p:cNvPr>
          <p:cNvSpPr txBox="1"/>
          <p:nvPr/>
        </p:nvSpPr>
        <p:spPr>
          <a:xfrm>
            <a:off x="12333249" y="26354403"/>
            <a:ext cx="6030951" cy="830997"/>
          </a:xfrm>
          <a:prstGeom prst="rect">
            <a:avLst/>
          </a:prstGeom>
          <a:noFill/>
        </p:spPr>
        <p:txBody>
          <a:bodyPr wrap="square">
            <a:spAutoFit/>
          </a:bodyPr>
          <a:lstStyle/>
          <a:p>
            <a:r>
              <a:rPr lang="en-US" sz="4800" b="1" dirty="0">
                <a:solidFill>
                  <a:srgbClr val="0070C0"/>
                </a:solidFill>
                <a:effectLst/>
                <a:highlight>
                  <a:srgbClr val="E4E4E4"/>
                </a:highlight>
                <a:latin typeface="Times New Roman" panose="02020603050405020304" pitchFamily="18" charset="0"/>
                <a:ea typeface="Times New Roman" panose="02020603050405020304" pitchFamily="18" charset="0"/>
              </a:rPr>
              <a:t>Robot Programming</a:t>
            </a:r>
            <a:endParaRPr lang="ar-SA" sz="4800" dirty="0">
              <a:solidFill>
                <a:srgbClr val="0070C0"/>
              </a:solidFill>
              <a:highlight>
                <a:srgbClr val="E4E4E4"/>
              </a:highlight>
            </a:endParaRPr>
          </a:p>
        </p:txBody>
      </p:sp>
      <p:sp>
        <p:nvSpPr>
          <p:cNvPr id="56" name="مربع نص 55">
            <a:extLst>
              <a:ext uri="{FF2B5EF4-FFF2-40B4-BE49-F238E27FC236}">
                <a16:creationId xmlns:a16="http://schemas.microsoft.com/office/drawing/2014/main" id="{B54A1AEA-B7CE-4957-ADF5-173851C47B7B}"/>
              </a:ext>
            </a:extLst>
          </p:cNvPr>
          <p:cNvSpPr txBox="1"/>
          <p:nvPr/>
        </p:nvSpPr>
        <p:spPr>
          <a:xfrm>
            <a:off x="11460864" y="27345763"/>
            <a:ext cx="8054786" cy="8710077"/>
          </a:xfrm>
          <a:prstGeom prst="rect">
            <a:avLst/>
          </a:prstGeom>
          <a:noFill/>
        </p:spPr>
        <p:txBody>
          <a:bodyPr wrap="square">
            <a:spAutoFit/>
          </a:bodyPr>
          <a:lstStyle/>
          <a:p>
            <a:r>
              <a:rPr lang="en-GB" sz="4000" b="1" dirty="0">
                <a:latin typeface="Times New Roman" panose="02020603050405020304" pitchFamily="18" charset="0"/>
                <a:cs typeface="Times New Roman" panose="02020603050405020304" pitchFamily="18" charset="0"/>
              </a:rPr>
              <a:t>Connection :</a:t>
            </a:r>
            <a:r>
              <a:rPr lang="en-GB" sz="4000" dirty="0">
                <a:latin typeface="Times New Roman" panose="02020603050405020304" pitchFamily="18" charset="0"/>
                <a:cs typeface="Times New Roman" panose="02020603050405020304" pitchFamily="18" charset="0"/>
              </a:rPr>
              <a:t>The code uses the ESP32-CAM library for Wi-Fi communication, enabling seamless connection to the network.</a:t>
            </a:r>
          </a:p>
          <a:p>
            <a:r>
              <a:rPr lang="en-GB" sz="4000" b="1" dirty="0">
                <a:latin typeface="Times New Roman" panose="02020603050405020304" pitchFamily="18" charset="0"/>
                <a:cs typeface="Times New Roman" panose="02020603050405020304" pitchFamily="18" charset="0"/>
              </a:rPr>
              <a:t>Wi-Fi Settings : </a:t>
            </a:r>
            <a:r>
              <a:rPr lang="en-GB" sz="4000" dirty="0">
                <a:latin typeface="Times New Roman" panose="02020603050405020304" pitchFamily="18" charset="0"/>
                <a:cs typeface="Times New Roman" panose="02020603050405020304" pitchFamily="18" charset="0"/>
              </a:rPr>
              <a:t>Network name and password are defined for establishing a connection to the robot.</a:t>
            </a:r>
          </a:p>
          <a:p>
            <a:r>
              <a:rPr lang="en-GB" sz="4000" b="1" dirty="0">
                <a:latin typeface="Times New Roman" panose="02020603050405020304" pitchFamily="18" charset="0"/>
                <a:cs typeface="Times New Roman" panose="02020603050405020304" pitchFamily="18" charset="0"/>
              </a:rPr>
              <a:t>Operating Mode : </a:t>
            </a:r>
            <a:r>
              <a:rPr lang="en-GB" sz="4000" dirty="0">
                <a:latin typeface="Times New Roman" panose="02020603050405020304" pitchFamily="18" charset="0"/>
                <a:cs typeface="Times New Roman" panose="02020603050405020304" pitchFamily="18" charset="0"/>
              </a:rPr>
              <a:t>The robot can switch between manual control via the app and automatic mode based on sensor inputs.</a:t>
            </a:r>
          </a:p>
          <a:p>
            <a:r>
              <a:rPr lang="en-GB" sz="4000" b="1" dirty="0">
                <a:latin typeface="Times New Roman" panose="02020603050405020304" pitchFamily="18" charset="0"/>
                <a:cs typeface="Times New Roman" panose="02020603050405020304" pitchFamily="18" charset="0"/>
              </a:rPr>
              <a:t>Obstacle Detection : </a:t>
            </a:r>
            <a:r>
              <a:rPr lang="en-GB" sz="4000" dirty="0">
                <a:latin typeface="Times New Roman" panose="02020603050405020304" pitchFamily="18" charset="0"/>
                <a:cs typeface="Times New Roman" panose="02020603050405020304" pitchFamily="18" charset="0"/>
              </a:rPr>
              <a:t>The ultrasonic sensor stops the robot if an obstacle is detected within 20 cm.</a:t>
            </a:r>
            <a:endParaRPr lang="ar-SA" sz="4000" dirty="0">
              <a:latin typeface="Times New Roman" panose="02020603050405020304" pitchFamily="18" charset="0"/>
              <a:cs typeface="Times New Roman" panose="02020603050405020304" pitchFamily="18" charset="0"/>
            </a:endParaRPr>
          </a:p>
        </p:txBody>
      </p:sp>
      <p:sp>
        <p:nvSpPr>
          <p:cNvPr id="58" name="مربع نص 57">
            <a:extLst>
              <a:ext uri="{FF2B5EF4-FFF2-40B4-BE49-F238E27FC236}">
                <a16:creationId xmlns:a16="http://schemas.microsoft.com/office/drawing/2014/main" id="{05028BFC-89C3-4C59-906F-90A0A73107F8}"/>
              </a:ext>
            </a:extLst>
          </p:cNvPr>
          <p:cNvSpPr txBox="1"/>
          <p:nvPr/>
        </p:nvSpPr>
        <p:spPr>
          <a:xfrm>
            <a:off x="22263671" y="34690211"/>
            <a:ext cx="3720529" cy="830997"/>
          </a:xfrm>
          <a:prstGeom prst="rect">
            <a:avLst/>
          </a:prstGeom>
          <a:noFill/>
        </p:spPr>
        <p:txBody>
          <a:bodyPr wrap="square">
            <a:spAutoFit/>
          </a:bodyPr>
          <a:lstStyle/>
          <a:p>
            <a:r>
              <a:rPr lang="en-US" sz="4800" b="1" dirty="0">
                <a:solidFill>
                  <a:srgbClr val="0070C0"/>
                </a:solidFill>
                <a:highlight>
                  <a:srgbClr val="E4E4E4"/>
                </a:highlight>
                <a:latin typeface="Times New Roman" panose="02020603050405020304" pitchFamily="18" charset="0"/>
                <a:cs typeface="Times New Roman" panose="02020603050405020304" pitchFamily="18" charset="0"/>
              </a:rPr>
              <a:t>Conclusion</a:t>
            </a:r>
            <a:endParaRPr lang="ar-SA" sz="4800" b="1" dirty="0">
              <a:solidFill>
                <a:srgbClr val="0070C0"/>
              </a:solidFill>
              <a:highlight>
                <a:srgbClr val="E4E4E4"/>
              </a:highlight>
              <a:latin typeface="Times New Roman" panose="02020603050405020304" pitchFamily="18" charset="0"/>
              <a:cs typeface="Times New Roman" panose="02020603050405020304" pitchFamily="18" charset="0"/>
            </a:endParaRPr>
          </a:p>
        </p:txBody>
      </p:sp>
      <p:sp>
        <p:nvSpPr>
          <p:cNvPr id="60" name="مربع نص 59">
            <a:extLst>
              <a:ext uri="{FF2B5EF4-FFF2-40B4-BE49-F238E27FC236}">
                <a16:creationId xmlns:a16="http://schemas.microsoft.com/office/drawing/2014/main" id="{C189F0AE-D35C-4D95-A654-3DC0AAC6BE94}"/>
              </a:ext>
            </a:extLst>
          </p:cNvPr>
          <p:cNvSpPr txBox="1"/>
          <p:nvPr/>
        </p:nvSpPr>
        <p:spPr>
          <a:xfrm>
            <a:off x="21976221" y="35614563"/>
            <a:ext cx="9431788" cy="5016758"/>
          </a:xfrm>
          <a:prstGeom prst="rect">
            <a:avLst/>
          </a:prstGeom>
          <a:noFill/>
        </p:spPr>
        <p:txBody>
          <a:bodyPr wrap="square">
            <a:spAutoFit/>
          </a:bodyPr>
          <a:lstStyle/>
          <a:p>
            <a:r>
              <a:rPr lang="en-GB" sz="4000" dirty="0">
                <a:latin typeface="Times New Roman" panose="02020603050405020304" pitchFamily="18" charset="0"/>
                <a:cs typeface="Times New Roman" panose="02020603050405020304" pitchFamily="18" charset="0"/>
              </a:rPr>
              <a:t>Our project optimizes transportation by utilizing solar-powered mobile robots. The renewable energy source ensures continuous operation, reducing reliance on conventional fuel. The solar car offers an eco-friendly and sustainable solution for modern transportation, minimizing environmental impact and operational costs.</a:t>
            </a:r>
            <a:endParaRPr lang="ar-SA" sz="4000" dirty="0">
              <a:latin typeface="Times New Roman" panose="02020603050405020304" pitchFamily="18" charset="0"/>
              <a:cs typeface="Times New Roman" panose="02020603050405020304" pitchFamily="18" charset="0"/>
            </a:endParaRPr>
          </a:p>
        </p:txBody>
      </p:sp>
      <p:pic>
        <p:nvPicPr>
          <p:cNvPr id="41" name="صورة 40">
            <a:extLst>
              <a:ext uri="{FF2B5EF4-FFF2-40B4-BE49-F238E27FC236}">
                <a16:creationId xmlns:a16="http://schemas.microsoft.com/office/drawing/2014/main" id="{C26B3501-6B7C-4F65-8B0C-CFF3228757D2}"/>
              </a:ext>
            </a:extLst>
          </p:cNvPr>
          <p:cNvPicPr>
            <a:picLocks noChangeAspect="1"/>
          </p:cNvPicPr>
          <p:nvPr/>
        </p:nvPicPr>
        <p:blipFill>
          <a:blip r:embed="rId14"/>
          <a:stretch>
            <a:fillRect/>
          </a:stretch>
        </p:blipFill>
        <p:spPr>
          <a:xfrm>
            <a:off x="13693265" y="36055840"/>
            <a:ext cx="6423535" cy="5312633"/>
          </a:xfrm>
          <a:prstGeom prst="rect">
            <a:avLst/>
          </a:prstGeom>
        </p:spPr>
      </p:pic>
    </p:spTree>
    <p:extLst>
      <p:ext uri="{BB962C8B-B14F-4D97-AF65-F5344CB8AC3E}">
        <p14:creationId xmlns:p14="http://schemas.microsoft.com/office/powerpoint/2010/main" val="7668896"/>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5280</TotalTime>
  <Words>397</Words>
  <Application>Microsoft Office PowerPoint</Application>
  <PresentationFormat>مخصص</PresentationFormat>
  <Paragraphs>36</Paragraphs>
  <Slides>1</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vt:i4>
      </vt:variant>
    </vt:vector>
  </HeadingPairs>
  <TitlesOfParts>
    <vt:vector size="5" baseType="lpstr">
      <vt:lpstr>Arial</vt:lpstr>
      <vt:lpstr>Calibri</vt:lpstr>
      <vt:lpstr>Times New Roman</vt:lpstr>
      <vt:lpstr>Default Design</vt:lpstr>
      <vt:lpstr>عرض تقديمي في PowerPoint</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عمر عمر السحيباني</cp:lastModifiedBy>
  <cp:revision>178</cp:revision>
  <dcterms:created xsi:type="dcterms:W3CDTF">2008-05-03T03:01:56Z</dcterms:created>
  <dcterms:modified xsi:type="dcterms:W3CDTF">2025-05-05T23:46:03Z</dcterms:modified>
</cp:coreProperties>
</file>