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iro Bold" panose="020B0604020202020204" charset="-78"/>
      <p:regular r:id="rId4"/>
    </p:embeddedFont>
    <p:embeddedFont>
      <p:font typeface="29LT Bukra Semi Wide Bold" panose="020B0604020202020204" charset="-7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82BE8-93ED-445B-869B-F4C3140F974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EA9D3-357D-47AF-8A38-A0CA1CE17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EA9D3-357D-47AF-8A38-A0CA1CE17D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21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5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984"/>
            <a:ext cx="18313433" cy="10312868"/>
          </a:xfrm>
          <a:custGeom>
            <a:avLst/>
            <a:gdLst/>
            <a:ahLst/>
            <a:cxnLst/>
            <a:rect l="l" t="t" r="r" b="b"/>
            <a:pathLst>
              <a:path w="18313433" h="10312868">
                <a:moveTo>
                  <a:pt x="0" y="0"/>
                </a:moveTo>
                <a:lnTo>
                  <a:pt x="18313433" y="0"/>
                </a:lnTo>
                <a:lnTo>
                  <a:pt x="18313433" y="10312868"/>
                </a:lnTo>
                <a:lnTo>
                  <a:pt x="0" y="103128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355" t="-1198" r="-973" b="-7717"/>
            </a:stretch>
          </a:blipFill>
        </p:spPr>
        <p:txBody>
          <a:bodyPr/>
          <a:lstStyle/>
          <a:p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51798" y="1114582"/>
            <a:ext cx="6063127" cy="41247"/>
          </a:xfrm>
          <a:prstGeom prst="line">
            <a:avLst/>
          </a:prstGeom>
          <a:ln w="76200" cap="flat">
            <a:solidFill>
              <a:srgbClr val="47BD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0" y="-13984"/>
            <a:ext cx="6211632" cy="2821116"/>
          </a:xfrm>
          <a:custGeom>
            <a:avLst/>
            <a:gdLst/>
            <a:ahLst/>
            <a:cxnLst/>
            <a:rect l="l" t="t" r="r" b="b"/>
            <a:pathLst>
              <a:path w="6211632" h="2821116">
                <a:moveTo>
                  <a:pt x="0" y="2821116"/>
                </a:moveTo>
                <a:lnTo>
                  <a:pt x="6211632" y="2821116"/>
                </a:lnTo>
                <a:lnTo>
                  <a:pt x="6211632" y="0"/>
                </a:lnTo>
                <a:lnTo>
                  <a:pt x="0" y="0"/>
                </a:lnTo>
                <a:lnTo>
                  <a:pt x="0" y="282111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4428355" y="6443820"/>
            <a:ext cx="4114800" cy="3862768"/>
          </a:xfrm>
          <a:custGeom>
            <a:avLst/>
            <a:gdLst/>
            <a:ahLst/>
            <a:cxnLst/>
            <a:rect l="l" t="t" r="r" b="b"/>
            <a:pathLst>
              <a:path w="4114800" h="3862768">
                <a:moveTo>
                  <a:pt x="4114800" y="0"/>
                </a:moveTo>
                <a:lnTo>
                  <a:pt x="0" y="0"/>
                </a:lnTo>
                <a:lnTo>
                  <a:pt x="0" y="3862768"/>
                </a:lnTo>
                <a:lnTo>
                  <a:pt x="4114800" y="3862768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190158" y="1554095"/>
            <a:ext cx="8659506" cy="2109771"/>
          </a:xfrm>
          <a:custGeom>
            <a:avLst/>
            <a:gdLst/>
            <a:ahLst/>
            <a:cxnLst/>
            <a:rect l="l" t="t" r="r" b="b"/>
            <a:pathLst>
              <a:path w="8659506" h="2109771">
                <a:moveTo>
                  <a:pt x="0" y="0"/>
                </a:moveTo>
                <a:lnTo>
                  <a:pt x="8659506" y="0"/>
                </a:lnTo>
                <a:lnTo>
                  <a:pt x="8659506" y="2109770"/>
                </a:lnTo>
                <a:lnTo>
                  <a:pt x="0" y="2109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739063" y="8048498"/>
            <a:ext cx="1242847" cy="124284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6350000"/>
                </a:moveTo>
                <a:cubicBezTo>
                  <a:pt x="4928870" y="6350000"/>
                  <a:pt x="6350000" y="4928870"/>
                  <a:pt x="6350000" y="3175000"/>
                </a:cubicBezTo>
                <a:lnTo>
                  <a:pt x="6350000" y="0"/>
                </a:lnTo>
                <a:lnTo>
                  <a:pt x="3175000" y="0"/>
                </a:lnTo>
                <a:cubicBezTo>
                  <a:pt x="1421130" y="0"/>
                  <a:pt x="0" y="1421130"/>
                  <a:pt x="0" y="3175000"/>
                </a:cubicBezTo>
                <a:cubicBezTo>
                  <a:pt x="0" y="4928870"/>
                  <a:pt x="1421130" y="6350000"/>
                  <a:pt x="3175000" y="6350000"/>
                </a:cubicBezTo>
                <a:close/>
              </a:path>
            </a:pathLst>
          </a:custGeom>
          <a:solidFill>
            <a:srgbClr val="227D7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0" y="9849616"/>
            <a:ext cx="15437809" cy="449268"/>
            <a:chOff x="0" y="0"/>
            <a:chExt cx="4065925" cy="1183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5925" cy="118326"/>
            </a:xfrm>
            <a:custGeom>
              <a:avLst/>
              <a:gdLst/>
              <a:ahLst/>
              <a:cxnLst/>
              <a:rect l="l" t="t" r="r" b="b"/>
              <a:pathLst>
                <a:path w="4065925" h="118326">
                  <a:moveTo>
                    <a:pt x="0" y="0"/>
                  </a:moveTo>
                  <a:lnTo>
                    <a:pt x="4065925" y="0"/>
                  </a:lnTo>
                  <a:lnTo>
                    <a:pt x="4065925" y="118326"/>
                  </a:lnTo>
                  <a:lnTo>
                    <a:pt x="0" y="118326"/>
                  </a:lnTo>
                  <a:close/>
                </a:path>
              </a:pathLst>
            </a:custGeom>
            <a:solidFill>
              <a:srgbClr val="47BD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56349" y="9896713"/>
            <a:ext cx="355074" cy="355074"/>
          </a:xfrm>
          <a:custGeom>
            <a:avLst/>
            <a:gdLst/>
            <a:ahLst/>
            <a:cxnLst/>
            <a:rect l="l" t="t" r="r" b="b"/>
            <a:pathLst>
              <a:path w="355074" h="355074">
                <a:moveTo>
                  <a:pt x="0" y="0"/>
                </a:moveTo>
                <a:lnTo>
                  <a:pt x="355074" y="0"/>
                </a:lnTo>
                <a:lnTo>
                  <a:pt x="355074" y="355074"/>
                </a:lnTo>
                <a:lnTo>
                  <a:pt x="0" y="3550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635059" y="9890596"/>
            <a:ext cx="355074" cy="355074"/>
          </a:xfrm>
          <a:custGeom>
            <a:avLst/>
            <a:gdLst/>
            <a:ahLst/>
            <a:cxnLst/>
            <a:rect l="l" t="t" r="r" b="b"/>
            <a:pathLst>
              <a:path w="355074" h="355074">
                <a:moveTo>
                  <a:pt x="0" y="0"/>
                </a:moveTo>
                <a:lnTo>
                  <a:pt x="355074" y="0"/>
                </a:lnTo>
                <a:lnTo>
                  <a:pt x="355074" y="355073"/>
                </a:lnTo>
                <a:lnTo>
                  <a:pt x="0" y="355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812173" y="4162723"/>
            <a:ext cx="616552" cy="616552"/>
          </a:xfrm>
          <a:custGeom>
            <a:avLst/>
            <a:gdLst/>
            <a:ahLst/>
            <a:cxnLst/>
            <a:rect l="l" t="t" r="r" b="b"/>
            <a:pathLst>
              <a:path w="616552" h="616552">
                <a:moveTo>
                  <a:pt x="0" y="0"/>
                </a:moveTo>
                <a:lnTo>
                  <a:pt x="616553" y="0"/>
                </a:lnTo>
                <a:lnTo>
                  <a:pt x="616553" y="616553"/>
                </a:lnTo>
                <a:lnTo>
                  <a:pt x="0" y="616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485755" y="4470999"/>
            <a:ext cx="1031020" cy="750067"/>
          </a:xfrm>
          <a:custGeom>
            <a:avLst/>
            <a:gdLst/>
            <a:ahLst/>
            <a:cxnLst/>
            <a:rect l="l" t="t" r="r" b="b"/>
            <a:pathLst>
              <a:path w="1031020" h="750067">
                <a:moveTo>
                  <a:pt x="0" y="0"/>
                </a:moveTo>
                <a:lnTo>
                  <a:pt x="1031020" y="0"/>
                </a:lnTo>
                <a:lnTo>
                  <a:pt x="1031020" y="750067"/>
                </a:lnTo>
                <a:lnTo>
                  <a:pt x="0" y="7500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821788" y="6184959"/>
            <a:ext cx="774262" cy="750067"/>
          </a:xfrm>
          <a:custGeom>
            <a:avLst/>
            <a:gdLst/>
            <a:ahLst/>
            <a:cxnLst/>
            <a:rect l="l" t="t" r="r" b="b"/>
            <a:pathLst>
              <a:path w="774262" h="750067">
                <a:moveTo>
                  <a:pt x="0" y="0"/>
                </a:moveTo>
                <a:lnTo>
                  <a:pt x="774263" y="0"/>
                </a:lnTo>
                <a:lnTo>
                  <a:pt x="774263" y="750067"/>
                </a:lnTo>
                <a:lnTo>
                  <a:pt x="0" y="7500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130271" y="5627211"/>
            <a:ext cx="502416" cy="2114125"/>
          </a:xfrm>
          <a:custGeom>
            <a:avLst/>
            <a:gdLst/>
            <a:ahLst/>
            <a:cxnLst/>
            <a:rect l="l" t="t" r="r" b="b"/>
            <a:pathLst>
              <a:path w="502416" h="1071820">
                <a:moveTo>
                  <a:pt x="0" y="0"/>
                </a:moveTo>
                <a:lnTo>
                  <a:pt x="502415" y="0"/>
                </a:lnTo>
                <a:lnTo>
                  <a:pt x="502415" y="1071820"/>
                </a:lnTo>
                <a:lnTo>
                  <a:pt x="0" y="10718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3676858" y="5711037"/>
            <a:ext cx="115139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912"/>
              </a:lnSpc>
            </a:pPr>
            <a:r>
              <a:rPr lang="ar-SA" sz="2800" b="1" dirty="0">
                <a:solidFill>
                  <a:srgbClr val="094442"/>
                </a:solidFill>
                <a:latin typeface="+mj-lt"/>
                <a:cs typeface="+mj-cs"/>
              </a:rPr>
              <a:t>تصميم التجارب – طريقة </a:t>
            </a:r>
            <a:r>
              <a:rPr lang="en-US" sz="2800" b="1" dirty="0">
                <a:solidFill>
                  <a:srgbClr val="094442"/>
                </a:solidFill>
                <a:latin typeface="+mj-lt"/>
                <a:cs typeface="+mj-cs"/>
              </a:rPr>
              <a:t>Taguchi</a:t>
            </a:r>
            <a:endParaRPr lang="ar-SA" sz="2800" b="1" dirty="0">
              <a:solidFill>
                <a:srgbClr val="094442"/>
              </a:solidFill>
              <a:latin typeface="+mj-lt"/>
              <a:cs typeface="+mj-cs"/>
            </a:endParaRPr>
          </a:p>
          <a:p>
            <a:pPr algn="ctr">
              <a:lnSpc>
                <a:spcPts val="3912"/>
              </a:lnSpc>
            </a:pPr>
            <a:r>
              <a:rPr lang="en-US" sz="2800" b="1" dirty="0">
                <a:solidFill>
                  <a:srgbClr val="094442"/>
                </a:solidFill>
                <a:latin typeface="+mj-lt"/>
                <a:cs typeface="+mj-cs"/>
              </a:rPr>
              <a:t>Design of Experiment – Taguchi Method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15190790" y="5487464"/>
            <a:ext cx="540032" cy="2234712"/>
          </a:xfrm>
          <a:custGeom>
            <a:avLst/>
            <a:gdLst/>
            <a:ahLst/>
            <a:cxnLst/>
            <a:rect l="l" t="t" r="r" b="b"/>
            <a:pathLst>
              <a:path w="502416" h="1071820">
                <a:moveTo>
                  <a:pt x="502416" y="0"/>
                </a:moveTo>
                <a:lnTo>
                  <a:pt x="0" y="0"/>
                </a:lnTo>
                <a:lnTo>
                  <a:pt x="0" y="1071820"/>
                </a:lnTo>
                <a:lnTo>
                  <a:pt x="502416" y="1071820"/>
                </a:lnTo>
                <a:lnTo>
                  <a:pt x="502416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999850" y="114540"/>
            <a:ext cx="3083756" cy="2578051"/>
          </a:xfrm>
          <a:custGeom>
            <a:avLst/>
            <a:gdLst/>
            <a:ahLst/>
            <a:cxnLst/>
            <a:rect l="l" t="t" r="r" b="b"/>
            <a:pathLst>
              <a:path w="3083756" h="2578051">
                <a:moveTo>
                  <a:pt x="0" y="0"/>
                </a:moveTo>
                <a:lnTo>
                  <a:pt x="3083756" y="0"/>
                </a:lnTo>
                <a:lnTo>
                  <a:pt x="3083756" y="2578051"/>
                </a:lnTo>
                <a:lnTo>
                  <a:pt x="0" y="257805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8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6211632" y="411496"/>
            <a:ext cx="653682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2"/>
              </a:lnSpc>
            </a:pPr>
            <a:r>
              <a:rPr lang="en-US" sz="4395" dirty="0" err="1" smtClean="0">
                <a:solidFill>
                  <a:srgbClr val="094442"/>
                </a:solidFill>
                <a:cs typeface="Cairo Bold"/>
              </a:rPr>
              <a:t>ندوة</a:t>
            </a:r>
            <a:r>
              <a:rPr lang="en-US" sz="4395" dirty="0" smtClean="0">
                <a:solidFill>
                  <a:srgbClr val="094442"/>
                </a:solidFill>
                <a:cs typeface="Cairo Bold"/>
              </a:rPr>
              <a:t> </a:t>
            </a:r>
            <a:r>
              <a:rPr lang="en-US" sz="4395" dirty="0" err="1" smtClean="0">
                <a:solidFill>
                  <a:srgbClr val="094442"/>
                </a:solidFill>
                <a:cs typeface="Cairo Bold"/>
              </a:rPr>
              <a:t>علمية</a:t>
            </a:r>
            <a:r>
              <a:rPr lang="ar-SA" sz="4395" dirty="0" smtClean="0">
                <a:solidFill>
                  <a:srgbClr val="094442"/>
                </a:solidFill>
                <a:cs typeface="Cairo Bold"/>
              </a:rPr>
              <a:t>    </a:t>
            </a:r>
            <a:r>
              <a:rPr lang="en-US" sz="4395" dirty="0" smtClean="0">
                <a:solidFill>
                  <a:srgbClr val="094442"/>
                </a:solidFill>
                <a:cs typeface="Cairo Bold"/>
              </a:rPr>
              <a:t> </a:t>
            </a:r>
            <a:r>
              <a:rPr lang="ar-SA" sz="4395" dirty="0" smtClean="0">
                <a:solidFill>
                  <a:srgbClr val="094442"/>
                </a:solidFill>
                <a:cs typeface="Cairo Bold"/>
              </a:rPr>
              <a:t>     </a:t>
            </a:r>
            <a:r>
              <a:rPr lang="en-US" sz="4395" b="1" dirty="0" smtClean="0">
                <a:solidFill>
                  <a:srgbClr val="094442"/>
                </a:solidFill>
                <a:cs typeface="Cairo Bold"/>
              </a:rPr>
              <a:t>SEMINAR</a:t>
            </a:r>
            <a:r>
              <a:rPr lang="en-US" sz="4395" dirty="0" smtClean="0">
                <a:solidFill>
                  <a:srgbClr val="094442"/>
                </a:solidFill>
                <a:cs typeface="Cairo Bold"/>
              </a:rPr>
              <a:t> </a:t>
            </a:r>
            <a:endParaRPr lang="en-US" sz="4395" dirty="0">
              <a:solidFill>
                <a:srgbClr val="094442"/>
              </a:solidFill>
              <a:cs typeface="Cairo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97288" y="1897318"/>
            <a:ext cx="581735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65"/>
              </a:lnSpc>
            </a:pPr>
            <a:r>
              <a:rPr lang="en-US" sz="3618" dirty="0" err="1">
                <a:solidFill>
                  <a:srgbClr val="FFFFFF"/>
                </a:solidFill>
                <a:cs typeface="Cairo Bold"/>
              </a:rPr>
              <a:t>يسر</a:t>
            </a:r>
            <a:r>
              <a:rPr lang="en-US" sz="3618" dirty="0">
                <a:solidFill>
                  <a:srgbClr val="FFFFFF"/>
                </a:solidFill>
                <a:cs typeface="Cairo Bold"/>
              </a:rPr>
              <a:t> </a:t>
            </a:r>
            <a:r>
              <a:rPr lang="en-US" sz="3618" dirty="0" err="1">
                <a:solidFill>
                  <a:srgbClr val="FFFFFF"/>
                </a:solidFill>
                <a:cs typeface="Cairo Bold"/>
              </a:rPr>
              <a:t>لجنة</a:t>
            </a:r>
            <a:r>
              <a:rPr lang="en-US" sz="3618" dirty="0">
                <a:solidFill>
                  <a:srgbClr val="FFFFFF"/>
                </a:solidFill>
                <a:cs typeface="Cairo Bold"/>
              </a:rPr>
              <a:t> </a:t>
            </a:r>
            <a:r>
              <a:rPr lang="ar-EG" sz="3618" dirty="0">
                <a:solidFill>
                  <a:srgbClr val="FFFFFF"/>
                </a:solidFill>
                <a:cs typeface="Cairo Bold"/>
              </a:rPr>
              <a:t>الخريجين</a:t>
            </a:r>
            <a:endParaRPr lang="en-US" sz="3618" dirty="0">
              <a:solidFill>
                <a:srgbClr val="FFFFFF"/>
              </a:solidFill>
              <a:cs typeface="Cairo Bold"/>
            </a:endParaRPr>
          </a:p>
          <a:p>
            <a:pPr algn="ctr">
              <a:lnSpc>
                <a:spcPts val="5065"/>
              </a:lnSpc>
            </a:pPr>
            <a:r>
              <a:rPr lang="en-US" sz="3618" dirty="0" err="1">
                <a:solidFill>
                  <a:srgbClr val="FFFFFF"/>
                </a:solidFill>
                <a:cs typeface="Cairo Bold"/>
              </a:rPr>
              <a:t>بكلية</a:t>
            </a:r>
            <a:r>
              <a:rPr lang="en-US" sz="3618" dirty="0">
                <a:solidFill>
                  <a:srgbClr val="FFFFFF"/>
                </a:solidFill>
                <a:cs typeface="Cairo Bold"/>
              </a:rPr>
              <a:t> </a:t>
            </a:r>
            <a:r>
              <a:rPr lang="en-US" sz="3618" dirty="0" err="1">
                <a:solidFill>
                  <a:srgbClr val="FFFFFF"/>
                </a:solidFill>
                <a:cs typeface="Cairo Bold"/>
              </a:rPr>
              <a:t>الهندسة</a:t>
            </a:r>
            <a:r>
              <a:rPr lang="en-US" sz="3618" dirty="0">
                <a:solidFill>
                  <a:srgbClr val="FFFFFF"/>
                </a:solidFill>
                <a:cs typeface="Cairo Bold"/>
              </a:rPr>
              <a:t>  </a:t>
            </a:r>
            <a:r>
              <a:rPr lang="en-US" sz="3618" dirty="0">
                <a:solidFill>
                  <a:srgbClr val="FFFFFF"/>
                </a:solidFill>
                <a:latin typeface="Cairo Bold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38267" y="3763639"/>
            <a:ext cx="843689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34"/>
              </a:lnSpc>
            </a:pPr>
            <a:r>
              <a:rPr lang="en-US" sz="4024" dirty="0" err="1">
                <a:solidFill>
                  <a:srgbClr val="094442"/>
                </a:solidFill>
                <a:cs typeface="Cairo Bold"/>
              </a:rPr>
              <a:t>دعوتكم</a:t>
            </a:r>
            <a:r>
              <a:rPr lang="en-US" sz="4024" dirty="0">
                <a:solidFill>
                  <a:srgbClr val="094442"/>
                </a:solidFill>
                <a:cs typeface="Cairo Bold"/>
              </a:rPr>
              <a:t> </a:t>
            </a:r>
            <a:r>
              <a:rPr lang="en-US" sz="4024" dirty="0" err="1">
                <a:solidFill>
                  <a:srgbClr val="094442"/>
                </a:solidFill>
                <a:cs typeface="Cairo Bold"/>
              </a:rPr>
              <a:t>لحضور</a:t>
            </a:r>
            <a:r>
              <a:rPr lang="en-US" sz="4024" dirty="0">
                <a:solidFill>
                  <a:srgbClr val="094442"/>
                </a:solidFill>
                <a:cs typeface="Cairo Bold"/>
              </a:rPr>
              <a:t> </a:t>
            </a:r>
          </a:p>
          <a:p>
            <a:pPr algn="ctr">
              <a:lnSpc>
                <a:spcPts val="5634"/>
              </a:lnSpc>
            </a:pPr>
            <a:r>
              <a:rPr lang="en-US" sz="4024" dirty="0" err="1">
                <a:solidFill>
                  <a:srgbClr val="094442"/>
                </a:solidFill>
                <a:cs typeface="Cairo Bold"/>
              </a:rPr>
              <a:t>ندوة</a:t>
            </a:r>
            <a:r>
              <a:rPr lang="en-US" sz="4024" dirty="0">
                <a:solidFill>
                  <a:srgbClr val="094442"/>
                </a:solidFill>
                <a:cs typeface="Cairo Bold"/>
              </a:rPr>
              <a:t> </a:t>
            </a:r>
            <a:r>
              <a:rPr lang="en-US" sz="4024" dirty="0" err="1">
                <a:solidFill>
                  <a:srgbClr val="094442"/>
                </a:solidFill>
                <a:cs typeface="Cairo Bold"/>
              </a:rPr>
              <a:t>علمية</a:t>
            </a:r>
            <a:r>
              <a:rPr lang="en-US" sz="4024" dirty="0">
                <a:solidFill>
                  <a:srgbClr val="094442"/>
                </a:solidFill>
                <a:cs typeface="Cairo Bold"/>
              </a:rPr>
              <a:t> </a:t>
            </a:r>
            <a:r>
              <a:rPr lang="en-US" sz="4024" dirty="0" err="1">
                <a:solidFill>
                  <a:srgbClr val="094442"/>
                </a:solidFill>
                <a:cs typeface="Cairo Bold"/>
              </a:rPr>
              <a:t>بعنوان</a:t>
            </a:r>
            <a:r>
              <a:rPr lang="en-US" sz="4024" dirty="0">
                <a:solidFill>
                  <a:srgbClr val="094442"/>
                </a:solidFill>
                <a:cs typeface="Cairo Bold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598543" y="8348574"/>
            <a:ext cx="1662200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919"/>
              </a:lnSpc>
            </a:pPr>
            <a:r>
              <a:rPr lang="en-US" sz="2799" dirty="0" err="1">
                <a:solidFill>
                  <a:srgbClr val="094442"/>
                </a:solidFill>
                <a:cs typeface="Cairo Bold"/>
              </a:rPr>
              <a:t>يقدمها</a:t>
            </a:r>
            <a:r>
              <a:rPr lang="en-US" sz="2799" dirty="0">
                <a:solidFill>
                  <a:srgbClr val="094442"/>
                </a:solidFill>
                <a:cs typeface="Cairo Bold"/>
              </a:rPr>
              <a:t> :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11632" y="8085719"/>
            <a:ext cx="5315446" cy="135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ar-EG" sz="4395" b="1" dirty="0">
                <a:solidFill>
                  <a:srgbClr val="227D76"/>
                </a:solidFill>
                <a:latin typeface="Cairo Bold"/>
              </a:rPr>
              <a:t>د. </a:t>
            </a:r>
            <a:r>
              <a:rPr lang="ar-SA" sz="4395" b="1" dirty="0">
                <a:solidFill>
                  <a:srgbClr val="227D76"/>
                </a:solidFill>
                <a:latin typeface="Cairo Bold"/>
              </a:rPr>
              <a:t>كمال </a:t>
            </a:r>
            <a:r>
              <a:rPr lang="ar-SA" sz="4395" b="1" dirty="0" err="1">
                <a:solidFill>
                  <a:srgbClr val="227D76"/>
                </a:solidFill>
                <a:latin typeface="Cairo Bold"/>
              </a:rPr>
              <a:t>طويلب</a:t>
            </a:r>
            <a:endParaRPr lang="en-US" sz="4395" b="1" dirty="0">
              <a:solidFill>
                <a:srgbClr val="227D76"/>
              </a:solidFill>
              <a:latin typeface="Cairo Bold"/>
            </a:endParaRPr>
          </a:p>
          <a:p>
            <a:pPr algn="ctr"/>
            <a:r>
              <a:rPr lang="en-US" sz="4395" b="1" dirty="0">
                <a:solidFill>
                  <a:srgbClr val="227D76"/>
                </a:solidFill>
                <a:latin typeface="Cairo Bold"/>
              </a:rPr>
              <a:t>Dr. Kamel Touileb</a:t>
            </a:r>
            <a:endParaRPr lang="ar-EG" sz="4395" b="1" dirty="0">
              <a:solidFill>
                <a:srgbClr val="227D76"/>
              </a:solidFill>
              <a:latin typeface="Cair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837506" y="9872390"/>
            <a:ext cx="5423237" cy="36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1"/>
              </a:lnSpc>
            </a:pPr>
            <a:r>
              <a:rPr lang="en-US" sz="2150">
                <a:solidFill>
                  <a:srgbClr val="094442"/>
                </a:solidFill>
                <a:cs typeface="Cairo Bold"/>
              </a:rPr>
              <a:t>للاستفسار يرجى التواصل على الأرقام التالية : 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08919" y="9866273"/>
            <a:ext cx="207793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1"/>
              </a:lnSpc>
            </a:pPr>
            <a:r>
              <a:rPr lang="en-US" sz="2150" b="1" dirty="0">
                <a:solidFill>
                  <a:srgbClr val="094442"/>
                </a:solidFill>
                <a:latin typeface="Cairo Bold" panose="020B0604020202020204" charset="-78"/>
                <a:cs typeface="Cairo Bold" panose="020B0604020202020204" charset="-78"/>
              </a:rPr>
              <a:t>01158882</a:t>
            </a:r>
            <a:r>
              <a:rPr lang="ar-SA" sz="2150" b="1" dirty="0">
                <a:solidFill>
                  <a:srgbClr val="094442"/>
                </a:solidFill>
                <a:latin typeface="Cairo Bold" panose="020B0604020202020204" charset="-78"/>
                <a:cs typeface="Cairo Bold" panose="020B0604020202020204" charset="-78"/>
              </a:rPr>
              <a:t>43</a:t>
            </a:r>
            <a:endParaRPr lang="en-US" sz="2150" b="1" dirty="0">
              <a:solidFill>
                <a:srgbClr val="094442"/>
              </a:solidFill>
              <a:latin typeface="Cairo Bold" panose="020B0604020202020204" charset="-78"/>
              <a:cs typeface="Cairo Bold" panose="020B0604020202020204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190158" y="9866273"/>
            <a:ext cx="174404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1"/>
              </a:lnSpc>
            </a:pPr>
            <a:r>
              <a:rPr lang="en-US" sz="2150" dirty="0">
                <a:solidFill>
                  <a:srgbClr val="094442"/>
                </a:solidFill>
                <a:latin typeface="Cairo Bold"/>
              </a:rPr>
              <a:t>0507900460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8255" y="4920683"/>
            <a:ext cx="3446616" cy="83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77" dirty="0" err="1" smtClean="0">
                <a:solidFill>
                  <a:srgbClr val="094442"/>
                </a:solidFill>
                <a:cs typeface="Cairo Bold"/>
              </a:rPr>
              <a:t>مو</a:t>
            </a:r>
            <a:r>
              <a:rPr lang="ar-SA" sz="1877" dirty="0" smtClean="0">
                <a:solidFill>
                  <a:srgbClr val="094442"/>
                </a:solidFill>
                <a:cs typeface="Cairo Bold"/>
              </a:rPr>
              <a:t>ا</a:t>
            </a:r>
            <a:r>
              <a:rPr lang="en-US" sz="1877" dirty="0" smtClean="0">
                <a:solidFill>
                  <a:srgbClr val="094442"/>
                </a:solidFill>
                <a:cs typeface="Cairo Bold"/>
              </a:rPr>
              <a:t>ع</a:t>
            </a:r>
            <a:r>
              <a:rPr lang="ar-SA" sz="1877" dirty="0" smtClean="0">
                <a:solidFill>
                  <a:srgbClr val="094442"/>
                </a:solidFill>
                <a:cs typeface="Cairo Bold"/>
              </a:rPr>
              <a:t>ي</a:t>
            </a:r>
            <a:r>
              <a:rPr lang="en-US" sz="1877" dirty="0" smtClean="0">
                <a:solidFill>
                  <a:srgbClr val="094442"/>
                </a:solidFill>
                <a:cs typeface="Cairo Bold"/>
              </a:rPr>
              <a:t>د </a:t>
            </a:r>
            <a:r>
              <a:rPr lang="en-US" sz="1877" dirty="0" err="1" smtClean="0">
                <a:solidFill>
                  <a:srgbClr val="094442"/>
                </a:solidFill>
                <a:cs typeface="Cairo Bold"/>
              </a:rPr>
              <a:t>اللقاء</a:t>
            </a:r>
            <a:r>
              <a:rPr lang="en-US" sz="1877" dirty="0" smtClean="0">
                <a:solidFill>
                  <a:srgbClr val="094442"/>
                </a:solidFill>
                <a:cs typeface="Cairo Bold"/>
              </a:rPr>
              <a:t> </a:t>
            </a:r>
            <a:endParaRPr lang="ar-SA" sz="1877" dirty="0" smtClean="0">
              <a:solidFill>
                <a:srgbClr val="094442"/>
              </a:solidFill>
              <a:cs typeface="Cairo Bold"/>
            </a:endParaRPr>
          </a:p>
          <a:p>
            <a:pPr algn="ctr">
              <a:lnSpc>
                <a:spcPct val="150000"/>
              </a:lnSpc>
            </a:pPr>
            <a:r>
              <a:rPr lang="ar-SA" sz="1877" dirty="0" smtClean="0">
                <a:solidFill>
                  <a:srgbClr val="094442"/>
                </a:solidFill>
                <a:cs typeface="Cairo Bold"/>
              </a:rPr>
              <a:t>15 </a:t>
            </a:r>
            <a:r>
              <a:rPr lang="ar-SA" sz="1877" dirty="0">
                <a:solidFill>
                  <a:srgbClr val="094442"/>
                </a:solidFill>
                <a:cs typeface="Cairo Bold"/>
              </a:rPr>
              <a:t>و 17 و 19 جمادى الأول 1446</a:t>
            </a:r>
            <a:endParaRPr lang="en-US" sz="1877" dirty="0">
              <a:solidFill>
                <a:srgbClr val="094442"/>
              </a:solidFill>
              <a:cs typeface="Cairo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6433730" y="5483237"/>
            <a:ext cx="106749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0"/>
              </a:lnSpc>
            </a:pPr>
            <a:r>
              <a:rPr lang="en-US" sz="1877" dirty="0" err="1">
                <a:solidFill>
                  <a:srgbClr val="094442"/>
                </a:solidFill>
                <a:cs typeface="Cairo Bold"/>
              </a:rPr>
              <a:t>الطلبة</a:t>
            </a:r>
            <a:endParaRPr lang="en-US" sz="1877" dirty="0">
              <a:solidFill>
                <a:srgbClr val="094442"/>
              </a:solidFill>
              <a:cs typeface="Cairo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186254" y="7108088"/>
            <a:ext cx="1899846" cy="521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0"/>
              </a:lnSpc>
            </a:pPr>
            <a:r>
              <a:rPr lang="ar-EG" sz="1877" dirty="0">
                <a:solidFill>
                  <a:srgbClr val="094442"/>
                </a:solidFill>
                <a:latin typeface="29LT Bukra Semi Wide Bold" panose="020B0604020202020204" charset="-78"/>
                <a:cs typeface="29LT Bukra Semi Wide Bold" panose="020B0604020202020204" charset="-78"/>
              </a:rPr>
              <a:t>12</a:t>
            </a:r>
            <a:r>
              <a:rPr lang="en-US" sz="1877" dirty="0">
                <a:solidFill>
                  <a:srgbClr val="094442"/>
                </a:solidFill>
                <a:latin typeface="29LT Bukra Semi Wide Bold" panose="020B0604020202020204" charset="-78"/>
                <a:cs typeface="29LT Bukra Semi Wide Bold" panose="020B0604020202020204" charset="-78"/>
              </a:rPr>
              <a:t>:</a:t>
            </a:r>
            <a:r>
              <a:rPr lang="ar-SA" sz="1877" dirty="0">
                <a:solidFill>
                  <a:srgbClr val="094442"/>
                </a:solidFill>
                <a:latin typeface="29LT Bukra Semi Wide Bold" panose="020B0604020202020204" charset="-78"/>
                <a:cs typeface="29LT Bukra Semi Wide Bold" panose="020B0604020202020204" charset="-78"/>
              </a:rPr>
              <a:t>0</a:t>
            </a:r>
            <a:r>
              <a:rPr lang="en-US" sz="1877" dirty="0">
                <a:solidFill>
                  <a:srgbClr val="094442"/>
                </a:solidFill>
                <a:latin typeface="29LT Bukra Semi Wide Bold" panose="020B0604020202020204" charset="-78"/>
                <a:cs typeface="29LT Bukra Semi Wide Bold" panose="020B0604020202020204" charset="-78"/>
              </a:rPr>
              <a:t>0 - </a:t>
            </a:r>
            <a:r>
              <a:rPr lang="ar-EG" sz="1877" dirty="0">
                <a:solidFill>
                  <a:srgbClr val="094442"/>
                </a:solidFill>
                <a:latin typeface="29LT Bukra Semi Wide Bold" panose="020B0604020202020204" charset="-78"/>
                <a:cs typeface="29LT Bukra Semi Wide Bold" panose="020B0604020202020204" charset="-78"/>
              </a:rPr>
              <a:t>01</a:t>
            </a:r>
            <a:r>
              <a:rPr lang="en-US" sz="1877" dirty="0">
                <a:solidFill>
                  <a:srgbClr val="094442"/>
                </a:solidFill>
                <a:latin typeface="29LT Bukra Semi Wide Bold" panose="020B0604020202020204" charset="-78"/>
                <a:cs typeface="29LT Bukra Semi Wide Bold" panose="020B0604020202020204" charset="-78"/>
              </a:rPr>
              <a:t>:00</a:t>
            </a:r>
          </a:p>
          <a:p>
            <a:pPr algn="ctr">
              <a:lnSpc>
                <a:spcPts val="1990"/>
              </a:lnSpc>
            </a:pPr>
            <a:r>
              <a:rPr lang="ar-EG" sz="1877" dirty="0">
                <a:solidFill>
                  <a:srgbClr val="094442"/>
                </a:solidFill>
                <a:latin typeface="29LT Bukra Semi Wide Bold" panose="020B0604020202020204" charset="-78"/>
                <a:cs typeface="29LT Bukra Semi Wide Bold" panose="020B0604020202020204" charset="-78"/>
              </a:rPr>
              <a:t>ظهرا</a:t>
            </a:r>
            <a:endParaRPr lang="en-US" sz="1877" dirty="0">
              <a:solidFill>
                <a:srgbClr val="094442"/>
              </a:solidFill>
              <a:latin typeface="29LT Bukra Semi Wide Bold" panose="020B0604020202020204" charset="-78"/>
              <a:cs typeface="29LT Bukra Semi Wide Bold" panose="020B0604020202020204" charset="-7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371966" y="5547463"/>
            <a:ext cx="162969" cy="2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4"/>
              </a:lnSpc>
            </a:pPr>
            <a:r>
              <a:rPr lang="en-US" sz="1281">
                <a:solidFill>
                  <a:srgbClr val="FFFFFF"/>
                </a:solidFill>
                <a:cs typeface="29LT Bukra Semi Wide Bold"/>
              </a:rPr>
              <a:t>ه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729353" y="5974418"/>
            <a:ext cx="476250" cy="638175"/>
          </a:xfrm>
          <a:prstGeom prst="rect">
            <a:avLst/>
          </a:prstGeom>
        </p:spPr>
      </p:pic>
      <p:sp>
        <p:nvSpPr>
          <p:cNvPr id="45" name="TextBox 37"/>
          <p:cNvSpPr txBox="1"/>
          <p:nvPr/>
        </p:nvSpPr>
        <p:spPr>
          <a:xfrm>
            <a:off x="708246" y="3294996"/>
            <a:ext cx="2855862" cy="83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77" dirty="0" err="1" smtClean="0">
                <a:solidFill>
                  <a:srgbClr val="094442"/>
                </a:solidFill>
                <a:cs typeface="Cairo Bold"/>
              </a:rPr>
              <a:t>مو</a:t>
            </a:r>
            <a:r>
              <a:rPr lang="ar-SA" sz="1877" dirty="0" smtClean="0">
                <a:solidFill>
                  <a:srgbClr val="094442"/>
                </a:solidFill>
                <a:cs typeface="Cairo Bold"/>
              </a:rPr>
              <a:t>ا</a:t>
            </a:r>
            <a:r>
              <a:rPr lang="en-US" sz="1877" dirty="0" smtClean="0">
                <a:solidFill>
                  <a:srgbClr val="094442"/>
                </a:solidFill>
                <a:cs typeface="Cairo Bold"/>
              </a:rPr>
              <a:t>ع</a:t>
            </a:r>
            <a:r>
              <a:rPr lang="ar-SA" sz="1877" dirty="0" smtClean="0">
                <a:solidFill>
                  <a:srgbClr val="094442"/>
                </a:solidFill>
                <a:cs typeface="Cairo Bold"/>
              </a:rPr>
              <a:t>ي</a:t>
            </a:r>
            <a:r>
              <a:rPr lang="en-US" sz="1877" dirty="0" smtClean="0">
                <a:solidFill>
                  <a:srgbClr val="094442"/>
                </a:solidFill>
                <a:cs typeface="Cairo Bold"/>
              </a:rPr>
              <a:t>د </a:t>
            </a:r>
            <a:r>
              <a:rPr lang="en-US" sz="1877" dirty="0" err="1" smtClean="0">
                <a:solidFill>
                  <a:srgbClr val="094442"/>
                </a:solidFill>
                <a:cs typeface="Cairo Bold"/>
              </a:rPr>
              <a:t>اللقاء</a:t>
            </a:r>
            <a:r>
              <a:rPr lang="en-US" sz="1877" dirty="0" smtClean="0">
                <a:solidFill>
                  <a:srgbClr val="094442"/>
                </a:solidFill>
                <a:cs typeface="Cairo Bold"/>
              </a:rPr>
              <a:t> </a:t>
            </a:r>
            <a:endParaRPr lang="ar-SA" sz="1877" dirty="0" smtClean="0">
              <a:solidFill>
                <a:srgbClr val="094442"/>
              </a:solidFill>
              <a:cs typeface="Cairo Bold"/>
            </a:endParaRPr>
          </a:p>
          <a:p>
            <a:pPr algn="ctr">
              <a:lnSpc>
                <a:spcPct val="150000"/>
              </a:lnSpc>
            </a:pPr>
            <a:r>
              <a:rPr lang="ar-EG" sz="1877" dirty="0" smtClean="0">
                <a:solidFill>
                  <a:srgbClr val="094442"/>
                </a:solidFill>
                <a:latin typeface="Cairo Bold"/>
              </a:rPr>
              <a:t> </a:t>
            </a:r>
            <a:r>
              <a:rPr lang="ar-SA" sz="1877" dirty="0">
                <a:solidFill>
                  <a:srgbClr val="094442"/>
                </a:solidFill>
                <a:cs typeface="Cairo Bold"/>
              </a:rPr>
              <a:t>17 و 19 و 21 نوفمبر 2024</a:t>
            </a:r>
            <a:endParaRPr lang="en-US" sz="1877" dirty="0">
              <a:solidFill>
                <a:srgbClr val="094442"/>
              </a:solidFill>
              <a:cs typeface="Cairo Bold"/>
            </a:endParaRP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31391549-0A1D-932B-BD54-23A289FA54F3}"/>
              </a:ext>
            </a:extLst>
          </p:cNvPr>
          <p:cNvSpPr txBox="1"/>
          <p:nvPr/>
        </p:nvSpPr>
        <p:spPr>
          <a:xfrm>
            <a:off x="15750631" y="6672835"/>
            <a:ext cx="243369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قسم الهندسة  الميكانيكية</a:t>
            </a:r>
          </a:p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قاعة </a:t>
            </a:r>
            <a:r>
              <a:rPr lang="en-CA" sz="24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DS-11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88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Cairo Bold</vt:lpstr>
      <vt:lpstr>29LT Bukra Semi Wide Bold</vt:lpstr>
      <vt:lpstr>Times New Roman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White Geometric Business Workshop Instagram Post</dc:title>
  <dc:creator>Gobran_Group</dc:creator>
  <cp:lastModifiedBy>Abousoufiane Ouis</cp:lastModifiedBy>
  <cp:revision>25</cp:revision>
  <dcterms:created xsi:type="dcterms:W3CDTF">2006-08-16T00:00:00Z</dcterms:created>
  <dcterms:modified xsi:type="dcterms:W3CDTF">2024-11-03T15:22:51Z</dcterms:modified>
  <dc:identifier>DAFtrmrzQ-E</dc:identifier>
</cp:coreProperties>
</file>