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6797675" cy="98742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a:srgbClr val="006699"/>
    <a:srgbClr val="CCECFF"/>
    <a:srgbClr val="F8F8F8"/>
    <a:srgbClr val="003A74"/>
    <a:srgbClr val="FFFF66"/>
    <a:srgbClr val="366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72" autoAdjust="0"/>
    <p:restoredTop sz="94670" autoAdjust="0"/>
  </p:normalViewPr>
  <p:slideViewPr>
    <p:cSldViewPr>
      <p:cViewPr>
        <p:scale>
          <a:sx n="28" d="100"/>
          <a:sy n="28" d="100"/>
        </p:scale>
        <p:origin x="1104" y="-2124"/>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362" y="-58"/>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70" y="1"/>
            <a:ext cx="2945865" cy="493037"/>
          </a:xfrm>
          <a:prstGeom prst="rect">
            <a:avLst/>
          </a:prstGeom>
        </p:spPr>
        <p:txBody>
          <a:bodyPr vert="horz" lIns="91440" tIns="45720" rIns="91440" bIns="45720" rtlCol="0"/>
          <a:lstStyle>
            <a:lvl1pPr algn="r">
              <a:defRPr sz="1200"/>
            </a:lvl1pPr>
          </a:lstStyle>
          <a:p>
            <a:fld id="{41DA6C41-6E08-4F89-A4AD-30F0C7C7D87D}" type="datetimeFigureOut">
              <a:rPr lang="en-US" smtClean="0"/>
              <a:pPr/>
              <a:t>4/25/2021</a:t>
            </a:fld>
            <a:endParaRPr lang="en-US"/>
          </a:p>
        </p:txBody>
      </p:sp>
      <p:sp>
        <p:nvSpPr>
          <p:cNvPr id="4" name="Footer Placeholder 3"/>
          <p:cNvSpPr>
            <a:spLocks noGrp="1"/>
          </p:cNvSpPr>
          <p:nvPr>
            <p:ph type="ftr" sz="quarter" idx="2"/>
          </p:nvPr>
        </p:nvSpPr>
        <p:spPr>
          <a:xfrm>
            <a:off x="0" y="9379525"/>
            <a:ext cx="2945865" cy="4930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270" y="9379525"/>
            <a:ext cx="2945865" cy="493037"/>
          </a:xfrm>
          <a:prstGeom prst="rect">
            <a:avLst/>
          </a:prstGeom>
        </p:spPr>
        <p:txBody>
          <a:bodyPr vert="horz" lIns="91440" tIns="45720" rIns="91440" bIns="45720" rtlCol="0" anchor="b"/>
          <a:lstStyle>
            <a:lvl1pPr algn="r">
              <a:defRPr sz="1200"/>
            </a:lvl1pPr>
          </a:lstStyle>
          <a:p>
            <a:fld id="{A3BD4561-CA89-453D-B48C-686707B51EFF}" type="slidenum">
              <a:rPr lang="en-US" smtClean="0"/>
              <a:pPr/>
              <a:t>‹#›</a:t>
            </a:fld>
            <a:endParaRPr lang="en-US"/>
          </a:p>
        </p:txBody>
      </p:sp>
    </p:spTree>
    <p:extLst>
      <p:ext uri="{BB962C8B-B14F-4D97-AF65-F5344CB8AC3E}">
        <p14:creationId xmlns:p14="http://schemas.microsoft.com/office/powerpoint/2010/main" val="2019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270" y="1"/>
            <a:ext cx="2945865" cy="493037"/>
          </a:xfrm>
          <a:prstGeom prst="rect">
            <a:avLst/>
          </a:prstGeom>
        </p:spPr>
        <p:txBody>
          <a:bodyPr vert="horz" lIns="91440" tIns="45720" rIns="91440" bIns="45720" rtlCol="0"/>
          <a:lstStyle>
            <a:lvl1pPr algn="r">
              <a:defRPr sz="1200"/>
            </a:lvl1pPr>
          </a:lstStyle>
          <a:p>
            <a:fld id="{2355786A-7C56-4CE1-9982-2BC14BE71E0D}" type="datetimeFigureOut">
              <a:rPr lang="fr-CA" smtClean="0"/>
              <a:pPr/>
              <a:t>2021-04-25</a:t>
            </a:fld>
            <a:endParaRPr lang="fr-CA"/>
          </a:p>
        </p:txBody>
      </p:sp>
      <p:sp>
        <p:nvSpPr>
          <p:cNvPr id="4" name="Espace réservé de l'image des diapositives 3"/>
          <p:cNvSpPr>
            <a:spLocks noGrp="1" noRot="1" noChangeAspect="1"/>
          </p:cNvSpPr>
          <p:nvPr>
            <p:ph type="sldImg" idx="2"/>
          </p:nvPr>
        </p:nvSpPr>
        <p:spPr>
          <a:xfrm>
            <a:off x="2009775" y="739775"/>
            <a:ext cx="2778125" cy="3705225"/>
          </a:xfrm>
          <a:prstGeom prst="rect">
            <a:avLst/>
          </a:prstGeom>
          <a:noFill/>
          <a:ln w="12700">
            <a:solidFill>
              <a:prstClr val="black"/>
            </a:solidFill>
          </a:ln>
        </p:spPr>
        <p:txBody>
          <a:bodyPr vert="horz" lIns="91440" tIns="45720" rIns="91440" bIns="45720" rtlCol="0" anchor="ctr"/>
          <a:lstStyle/>
          <a:p>
            <a:endParaRPr lang="fr-CA"/>
          </a:p>
        </p:txBody>
      </p:sp>
    </p:spTree>
    <p:extLst>
      <p:ext uri="{BB962C8B-B14F-4D97-AF65-F5344CB8AC3E}">
        <p14:creationId xmlns:p14="http://schemas.microsoft.com/office/powerpoint/2010/main" val="16788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0" y="4690607"/>
            <a:ext cx="5438756" cy="44424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50270" y="9379525"/>
            <a:ext cx="2945865" cy="493037"/>
          </a:xfrm>
          <a:prstGeom prst="rect">
            <a:avLst/>
          </a:prstGeom>
        </p:spPr>
        <p:txBody>
          <a:bodyPr/>
          <a:lstStyle/>
          <a:p>
            <a:fld id="{2C1099C9-4E73-4688-80A7-C65987DB50BF}" type="slidenum">
              <a:rPr lang="fr-CA" smtClean="0"/>
              <a:pPr/>
              <a:t>1</a:t>
            </a:fld>
            <a:endParaRPr lang="fr-CA"/>
          </a:p>
        </p:txBody>
      </p:sp>
    </p:spTree>
    <p:extLst>
      <p:ext uri="{BB962C8B-B14F-4D97-AF65-F5344CB8AC3E}">
        <p14:creationId xmlns:p14="http://schemas.microsoft.com/office/powerpoint/2010/main" val="356638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153400" y="1"/>
            <a:ext cx="17373600" cy="6400799"/>
          </a:xfrm>
          <a:prstGeom prst="rect">
            <a:avLst/>
          </a:prstGeom>
          <a:solidFill>
            <a:schemeClr val="accent6">
              <a:lumMod val="75000"/>
            </a:schemeClr>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0" y="6400800"/>
            <a:ext cx="32916019" cy="37486165"/>
          </a:xfrm>
          <a:prstGeom prst="rect">
            <a:avLst/>
          </a:prstGeom>
          <a:solidFill>
            <a:schemeClr val="bg2"/>
          </a:solidFill>
          <a:ln>
            <a:noFill/>
          </a:ln>
          <a:effectLst/>
        </p:spPr>
        <p:txBody>
          <a:bodyPr wrap="none" lIns="457200" tIns="457200" rIns="457200" bIns="457200"/>
          <a:lstStyle/>
          <a:p>
            <a:endParaRPr lang="en-US" dirty="0">
              <a:latin typeface="Calibri" pitchFamily="34" charset="0"/>
            </a:endParaRPr>
          </a:p>
        </p:txBody>
      </p:sp>
      <p:sp>
        <p:nvSpPr>
          <p:cNvPr id="1035" name="Line 11"/>
          <p:cNvSpPr>
            <a:spLocks noChangeShapeType="1"/>
          </p:cNvSpPr>
          <p:nvPr userDrawn="1"/>
        </p:nvSpPr>
        <p:spPr bwMode="auto">
          <a:xfrm>
            <a:off x="8153400" y="-101600"/>
            <a:ext cx="0" cy="6502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036" name="Line 12"/>
          <p:cNvSpPr>
            <a:spLocks noChangeShapeType="1"/>
          </p:cNvSpPr>
          <p:nvPr userDrawn="1"/>
        </p:nvSpPr>
        <p:spPr bwMode="auto">
          <a:xfrm>
            <a:off x="0" y="6400800"/>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8" name="Line 11"/>
          <p:cNvSpPr>
            <a:spLocks noChangeShapeType="1"/>
          </p:cNvSpPr>
          <p:nvPr userDrawn="1"/>
        </p:nvSpPr>
        <p:spPr bwMode="auto">
          <a:xfrm>
            <a:off x="25527000" y="-101600"/>
            <a:ext cx="0" cy="657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Text Box 16"/>
          <p:cNvSpPr txBox="1">
            <a:spLocks noChangeArrowheads="1"/>
          </p:cNvSpPr>
          <p:nvPr/>
        </p:nvSpPr>
        <p:spPr bwMode="auto">
          <a:xfrm>
            <a:off x="7772400" y="4267200"/>
            <a:ext cx="17983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4800" b="1" dirty="0">
                <a:latin typeface="Times New Roman" pitchFamily="18" charset="0"/>
                <a:cs typeface="Times New Roman" pitchFamily="18" charset="0"/>
              </a:rPr>
              <a:t>Morphology, Mechanical Properties and Corrosion of ATIG </a:t>
            </a:r>
            <a:r>
              <a:rPr lang="en-US" sz="4800" b="1" dirty="0" smtClean="0">
                <a:latin typeface="Times New Roman" pitchFamily="18" charset="0"/>
                <a:cs typeface="Times New Roman" pitchFamily="18" charset="0"/>
              </a:rPr>
              <a:t>Dissimilar Mild </a:t>
            </a:r>
            <a:r>
              <a:rPr lang="en-US" sz="4800" b="1" dirty="0">
                <a:latin typeface="Times New Roman" pitchFamily="18" charset="0"/>
                <a:cs typeface="Times New Roman" pitchFamily="18" charset="0"/>
              </a:rPr>
              <a:t>Steel- Austenitic Stainless Steel316L Welds Study </a:t>
            </a:r>
            <a:endParaRPr lang="en-US"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Students :</a:t>
            </a:r>
            <a:endParaRPr lang="en-US" b="1" dirty="0">
              <a:latin typeface="Times New Roman" panose="02020603050405020304" pitchFamily="18" charset="0"/>
              <a:cs typeface="Times New Roman" panose="02020603050405020304" pitchFamily="18" charset="0"/>
            </a:endParaRPr>
          </a:p>
          <a:p>
            <a:pPr algn="ctr"/>
            <a:r>
              <a:rPr lang="en-US" sz="3600" dirty="0"/>
              <a:t>Mohammed Salman </a:t>
            </a:r>
            <a:r>
              <a:rPr lang="en-US" sz="3600" dirty="0" err="1" smtClean="0"/>
              <a:t>Aldreham</a:t>
            </a:r>
            <a:r>
              <a:rPr lang="en-US" sz="3600" dirty="0" smtClean="0"/>
              <a:t> , Mohammed </a:t>
            </a:r>
            <a:r>
              <a:rPr lang="en-US" sz="3600" dirty="0" err="1"/>
              <a:t>Saleh</a:t>
            </a:r>
            <a:r>
              <a:rPr lang="en-US" sz="3600" dirty="0"/>
              <a:t> </a:t>
            </a:r>
            <a:r>
              <a:rPr lang="en-US" sz="3600" dirty="0" smtClean="0"/>
              <a:t> </a:t>
            </a:r>
            <a:r>
              <a:rPr lang="en-US" sz="3600" dirty="0" err="1" smtClean="0"/>
              <a:t>Alharbi</a:t>
            </a:r>
            <a:r>
              <a:rPr lang="en-US" sz="3600" dirty="0" smtClean="0"/>
              <a:t>  , Nasser </a:t>
            </a:r>
            <a:r>
              <a:rPr lang="en-US" sz="3600" dirty="0" err="1"/>
              <a:t>Abdulaziz</a:t>
            </a:r>
            <a:r>
              <a:rPr lang="en-US" sz="3600" dirty="0"/>
              <a:t> </a:t>
            </a:r>
            <a:r>
              <a:rPr lang="en-US" sz="3600" dirty="0" err="1"/>
              <a:t>Alsunaid</a:t>
            </a:r>
            <a:r>
              <a:rPr lang="en-US" sz="3600" dirty="0"/>
              <a:t> </a:t>
            </a:r>
            <a:endParaRPr lang="en-US" sz="3400"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Supervised by :</a:t>
            </a:r>
          </a:p>
          <a:p>
            <a:pPr algn="ctr"/>
            <a:r>
              <a:rPr lang="en-US" sz="3400" dirty="0" smtClean="0">
                <a:latin typeface="Times New Roman" panose="02020603050405020304" pitchFamily="18" charset="0"/>
                <a:cs typeface="Times New Roman" panose="02020603050405020304" pitchFamily="18" charset="0"/>
              </a:rPr>
              <a:t>Dr.</a:t>
            </a:r>
            <a:r>
              <a:rPr lang="en-IE" sz="3600" dirty="0" err="1" smtClean="0"/>
              <a:t>Kamel</a:t>
            </a:r>
            <a:r>
              <a:rPr lang="en-IE" sz="3600" dirty="0" smtClean="0"/>
              <a:t> </a:t>
            </a:r>
            <a:r>
              <a:rPr lang="en-IE" sz="3600" dirty="0" err="1"/>
              <a:t>Touileb</a:t>
            </a:r>
            <a:r>
              <a:rPr lang="en-US" sz="3400" dirty="0" smtClean="0">
                <a:latin typeface="Times New Roman" panose="02020603050405020304" pitchFamily="18" charset="0"/>
                <a:cs typeface="Times New Roman" panose="02020603050405020304" pitchFamily="18" charset="0"/>
              </a:rPr>
              <a:t>,  Dr.</a:t>
            </a:r>
            <a:r>
              <a:rPr lang="en-IE" sz="3600" dirty="0" err="1" smtClean="0"/>
              <a:t>RachidDjoudjou</a:t>
            </a:r>
            <a:r>
              <a:rPr lang="en-US" sz="3400" dirty="0" smtClean="0">
                <a:latin typeface="Times New Roman" panose="02020603050405020304" pitchFamily="18" charset="0"/>
                <a:cs typeface="Times New Roman" panose="02020603050405020304" pitchFamily="18" charset="0"/>
              </a:rPr>
              <a:t>,  Dr. </a:t>
            </a:r>
            <a:r>
              <a:rPr lang="en-US" sz="3600" dirty="0" err="1" smtClean="0"/>
              <a:t>AbousoufianeOuis</a:t>
            </a:r>
            <a:r>
              <a:rPr lang="en-US" sz="3600" dirty="0" smtClean="0"/>
              <a:t>, Eng..</a:t>
            </a:r>
            <a:r>
              <a:rPr lang="en-IE" dirty="0"/>
              <a:t> </a:t>
            </a:r>
            <a:r>
              <a:rPr lang="en-IE" dirty="0" err="1"/>
              <a:t>AbdejlilHedhibi</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st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Semester  </a:t>
            </a:r>
            <a:r>
              <a:rPr lang="en-US" dirty="0" smtClean="0">
                <a:latin typeface="Times New Roman" panose="02020603050405020304" pitchFamily="18" charset="0"/>
                <a:cs typeface="Times New Roman" panose="02020603050405020304" pitchFamily="18" charset="0"/>
              </a:rPr>
              <a:t>2020/2021</a:t>
            </a:r>
            <a:endParaRPr lang="en-US" dirty="0">
              <a:latin typeface="Times New Roman" panose="02020603050405020304" pitchFamily="18" charset="0"/>
              <a:cs typeface="Times New Roman" panose="02020603050405020304" pitchFamily="18" charset="0"/>
            </a:endParaRPr>
          </a:p>
          <a:p>
            <a:pPr algn="ctr"/>
            <a:endParaRPr lang="en-US" b="1" dirty="0">
              <a:solidFill>
                <a:schemeClr val="bg1"/>
              </a:solidFill>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sz="3600" b="1" dirty="0" smtClean="0">
              <a:solidFill>
                <a:schemeClr val="bg1"/>
              </a:solidFill>
              <a:latin typeface="Times New Roman" panose="02020603050405020304" pitchFamily="18" charset="0"/>
              <a:cs typeface="Times New Roman" panose="02020603050405020304" pitchFamily="18" charset="0"/>
            </a:endParaRPr>
          </a:p>
          <a:p>
            <a:pPr algn="ctr"/>
            <a:endParaRPr lang="en-US" sz="1200" b="1" dirty="0" smtClean="0">
              <a:solidFill>
                <a:schemeClr val="bg1"/>
              </a:solidFill>
              <a:latin typeface="Times New Roman" panose="02020603050405020304" pitchFamily="18" charset="0"/>
              <a:cs typeface="Times New Roman" panose="02020603050405020304" pitchFamily="18" charset="0"/>
            </a:endParaRPr>
          </a:p>
          <a:p>
            <a:pPr algn="ctr"/>
            <a:r>
              <a:rPr lang="en-US" sz="5400" b="1" dirty="0" smtClean="0">
                <a:solidFill>
                  <a:schemeClr val="accent6">
                    <a:lumMod val="40000"/>
                    <a:lumOff val="60000"/>
                  </a:schemeClr>
                </a:solidFill>
                <a:latin typeface="Times New Roman" panose="02020603050405020304" pitchFamily="18" charset="0"/>
                <a:cs typeface="Times New Roman" panose="02020603050405020304" pitchFamily="18" charset="0"/>
              </a:rPr>
              <a:t> </a:t>
            </a:r>
            <a:endParaRPr lang="en-US" sz="5400" b="1" dirty="0">
              <a:solidFill>
                <a:schemeClr val="accent6">
                  <a:lumMod val="40000"/>
                  <a:lumOff val="60000"/>
                </a:schemeClr>
              </a:solidFill>
              <a:latin typeface="Times New Roman" panose="02020603050405020304" pitchFamily="18" charset="0"/>
              <a:cs typeface="Times New Roman" panose="02020603050405020304" pitchFamily="18" charset="0"/>
            </a:endParaRPr>
          </a:p>
        </p:txBody>
      </p:sp>
      <p:sp>
        <p:nvSpPr>
          <p:cNvPr id="2073" name="Text Box 25"/>
          <p:cNvSpPr txBox="1">
            <a:spLocks noChangeArrowheads="1"/>
          </p:cNvSpPr>
          <p:nvPr/>
        </p:nvSpPr>
        <p:spPr bwMode="auto">
          <a:xfrm>
            <a:off x="1556003" y="32385000"/>
            <a:ext cx="754141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latin typeface="Times New Roman" pitchFamily="18" charset="0"/>
                <a:cs typeface="Times New Roman" pitchFamily="18" charset="0"/>
              </a:rPr>
              <a:t>Experimental work</a:t>
            </a:r>
            <a:endParaRPr lang="en-US" sz="4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075" name="Text Box 27"/>
          <p:cNvSpPr txBox="1">
            <a:spLocks noChangeArrowheads="1"/>
          </p:cNvSpPr>
          <p:nvPr/>
        </p:nvSpPr>
        <p:spPr bwMode="auto">
          <a:xfrm>
            <a:off x="22042985" y="32592433"/>
            <a:ext cx="1070916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tx1">
                    <a:lumMod val="95000"/>
                    <a:lumOff val="5000"/>
                  </a:schemeClr>
                </a:solidFill>
                <a:latin typeface="Times New Roman" panose="02020603050405020304" pitchFamily="18" charset="0"/>
                <a:cs typeface="Times New Roman" panose="02020603050405020304" pitchFamily="18" charset="0"/>
              </a:rPr>
              <a:t>CONCLUSION</a:t>
            </a:r>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77" name="Text Box 29"/>
          <p:cNvSpPr txBox="1">
            <a:spLocks noChangeArrowheads="1"/>
          </p:cNvSpPr>
          <p:nvPr/>
        </p:nvSpPr>
        <p:spPr bwMode="auto">
          <a:xfrm>
            <a:off x="11133284" y="7010400"/>
            <a:ext cx="9269706" cy="97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tx1">
                    <a:lumMod val="95000"/>
                    <a:lumOff val="5000"/>
                  </a:schemeClr>
                </a:solidFill>
                <a:latin typeface="Times New Roman" panose="02020603050405020304" pitchFamily="18" charset="0"/>
                <a:cs typeface="Times New Roman" panose="02020603050405020304" pitchFamily="18" charset="0"/>
              </a:rPr>
              <a:t>Materials &amp; welding parameters</a:t>
            </a:r>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166" name="Text Box 118"/>
          <p:cNvSpPr txBox="1">
            <a:spLocks noChangeArrowheads="1"/>
          </p:cNvSpPr>
          <p:nvPr/>
        </p:nvSpPr>
        <p:spPr bwMode="auto">
          <a:xfrm>
            <a:off x="2667000" y="6598841"/>
            <a:ext cx="5486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ABSTRACT</a:t>
            </a:r>
          </a:p>
        </p:txBody>
      </p:sp>
      <p:sp>
        <p:nvSpPr>
          <p:cNvPr id="2178" name="Text Box 130"/>
          <p:cNvSpPr txBox="1">
            <a:spLocks noChangeArrowheads="1"/>
          </p:cNvSpPr>
          <p:nvPr/>
        </p:nvSpPr>
        <p:spPr bwMode="auto">
          <a:xfrm>
            <a:off x="10213480" y="37896225"/>
            <a:ext cx="110600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b="1" dirty="0" smtClean="0">
                <a:latin typeface="Times New Roman" panose="02020603050405020304" pitchFamily="18" charset="0"/>
                <a:cs typeface="Times New Roman" panose="02020603050405020304" pitchFamily="18" charset="0"/>
              </a:rPr>
              <a:t>Table 4</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Dissimilar </a:t>
            </a:r>
            <a:r>
              <a:rPr lang="en-US" dirty="0" err="1" smtClean="0">
                <a:latin typeface="Times New Roman" panose="02020603050405020304" pitchFamily="18" charset="0"/>
                <a:cs typeface="Times New Roman" panose="02020603050405020304" pitchFamily="18" charset="0"/>
              </a:rPr>
              <a:t>weldment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bead </a:t>
            </a:r>
            <a:r>
              <a:rPr lang="en-US" dirty="0" smtClean="0">
                <a:latin typeface="Times New Roman" panose="02020603050405020304" pitchFamily="18" charset="0"/>
                <a:cs typeface="Times New Roman" panose="02020603050405020304" pitchFamily="18" charset="0"/>
              </a:rPr>
              <a:t>profiles data of TIG and ATIG</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182" name="Text Box 134"/>
          <p:cNvSpPr txBox="1">
            <a:spLocks noChangeArrowheads="1"/>
          </p:cNvSpPr>
          <p:nvPr/>
        </p:nvSpPr>
        <p:spPr bwMode="auto">
          <a:xfrm>
            <a:off x="990600" y="7848600"/>
            <a:ext cx="8915400" cy="15019496"/>
          </a:xfrm>
          <a:prstGeom prst="rect">
            <a:avLst/>
          </a:prstGeom>
          <a:solidFill>
            <a:schemeClr val="bg1"/>
          </a:solidFill>
          <a:ln>
            <a:noFill/>
          </a:ln>
          <a:effectLst/>
        </p:spPr>
        <p:txBody>
          <a:bodyPr wrap="square" lIns="182880" tIns="182880" rIns="182880" bIns="182880">
            <a:spAutoFit/>
          </a:bodyPr>
          <a:lstStyle/>
          <a:p>
            <a:pPr algn="just"/>
            <a:r>
              <a:rPr lang="en-US" sz="3600" dirty="0" smtClean="0">
                <a:latin typeface="Times New Roman" pitchFamily="18" charset="0"/>
                <a:cs typeface="Times New Roman" pitchFamily="18" charset="0"/>
              </a:rPr>
              <a:t>The TIG-method is characterized by its high quality weld metal deposits, and great precision. The maximum depth penetration can be achieved in single pass is up to 3mm thickness. ATIG (Activating tungsten inert gas) welding is a technical which offers advantages in comparison to conventional TIG (Tungsten inert gas) welding process such as high depth penetration achieved in single pass, no edge preparation, low energy consumes and low cost. The deep penetrated welds in ATIG are related to the surfactant elements in activating flux paste deposited before welding. Recently, dissimilar metal combination increasingly used in many industrial fields like power plant, petrochemical, nuclear and shipbuilding sectors, mainly due to advantages linked to cost/property ratio. This project has been conducted on dissimilar ATIG and TIG welding of mild steel and austenitic 316L stainless steel. </a:t>
            </a:r>
          </a:p>
          <a:p>
            <a:pPr algn="just"/>
            <a:r>
              <a:rPr lang="en-US" b="1" dirty="0" smtClean="0">
                <a:latin typeface="Times New Roman" pitchFamily="18" charset="0"/>
                <a:cs typeface="Times New Roman" pitchFamily="18" charset="0"/>
              </a:rPr>
              <a:t>Keywords: </a:t>
            </a:r>
            <a:r>
              <a:rPr lang="en-US" dirty="0" smtClean="0">
                <a:latin typeface="Times New Roman" pitchFamily="18" charset="0"/>
                <a:cs typeface="Times New Roman" pitchFamily="18" charset="0"/>
              </a:rPr>
              <a:t>Dissimilar ATIG Welding, Stainless steel, Mild steel, Activating</a:t>
            </a:r>
          </a:p>
          <a:p>
            <a:pPr algn="just"/>
            <a:r>
              <a:rPr lang="en-US" dirty="0" smtClean="0">
                <a:latin typeface="Times New Roman" pitchFamily="18" charset="0"/>
                <a:cs typeface="Times New Roman" pitchFamily="18" charset="0"/>
              </a:rPr>
              <a:t>flux, Design of experiment, Micro-hardness test, Tensile test, Impact test,</a:t>
            </a:r>
          </a:p>
          <a:p>
            <a:pPr algn="just"/>
            <a:r>
              <a:rPr lang="en-US" dirty="0" smtClean="0">
                <a:latin typeface="Times New Roman" pitchFamily="18" charset="0"/>
                <a:cs typeface="Times New Roman" pitchFamily="18" charset="0"/>
              </a:rPr>
              <a:t>Corrosion. </a:t>
            </a:r>
            <a:endParaRPr lang="en-US" dirty="0">
              <a:latin typeface="Times New Roman" pitchFamily="18" charset="0"/>
              <a:cs typeface="Times New Roman" pitchFamily="18" charset="0"/>
            </a:endParaRPr>
          </a:p>
        </p:txBody>
      </p:sp>
      <p:sp>
        <p:nvSpPr>
          <p:cNvPr id="2186" name="Text Box 138"/>
          <p:cNvSpPr txBox="1">
            <a:spLocks noChangeArrowheads="1"/>
          </p:cNvSpPr>
          <p:nvPr/>
        </p:nvSpPr>
        <p:spPr bwMode="auto">
          <a:xfrm>
            <a:off x="21941827" y="34141350"/>
            <a:ext cx="10810319" cy="8679299"/>
          </a:xfrm>
          <a:prstGeom prst="rect">
            <a:avLst/>
          </a:prstGeom>
          <a:solidFill>
            <a:schemeClr val="bg1"/>
          </a:solidFill>
          <a:ln>
            <a:noFill/>
          </a:ln>
          <a:effectLst/>
        </p:spPr>
        <p:txBody>
          <a:bodyPr wrap="square" lIns="182880" tIns="182880" rIns="182880" bIns="182880">
            <a:spAutoFit/>
          </a:bodyPr>
          <a:lstStyle/>
          <a:p>
            <a:pPr lvl="0" algn="just"/>
            <a:r>
              <a:rPr lang="en-US" sz="3600" dirty="0" smtClean="0">
                <a:latin typeface="Times New Roman" pitchFamily="18" charset="0"/>
                <a:cs typeface="Times New Roman" pitchFamily="18" charset="0"/>
              </a:rPr>
              <a:t>-The optimum flux combination is composed by 82% SiO2 + 13% Cr2O3 + 5% Fe2O3 .</a:t>
            </a:r>
          </a:p>
          <a:p>
            <a:pPr marL="571500" lvl="0" indent="-571500" algn="just">
              <a:buFontTx/>
              <a:buChar char="-"/>
            </a:pPr>
            <a:endParaRPr lang="en-US" sz="3600" dirty="0" smtClean="0">
              <a:latin typeface="Times New Roman" pitchFamily="18" charset="0"/>
              <a:cs typeface="Times New Roman" pitchFamily="18" charset="0"/>
            </a:endParaRPr>
          </a:p>
          <a:p>
            <a:pPr lvl="0" algn="just"/>
            <a:r>
              <a:rPr lang="en-US" sz="3600" dirty="0">
                <a:latin typeface="Times New Roman" pitchFamily="18" charset="0"/>
                <a:cs typeface="Times New Roman" pitchFamily="18" charset="0"/>
              </a:rPr>
              <a:t>-</a:t>
            </a:r>
            <a:r>
              <a:rPr lang="en-US" sz="3600" dirty="0" smtClean="0">
                <a:latin typeface="Times New Roman" pitchFamily="18" charset="0"/>
                <a:cs typeface="Times New Roman" pitchFamily="18" charset="0"/>
              </a:rPr>
              <a:t>The depth of ATIG weld is increased by 2.3 times in</a:t>
            </a:r>
          </a:p>
          <a:p>
            <a:pPr lvl="0" algn="just"/>
            <a:r>
              <a:rPr lang="en-US" sz="3600" dirty="0" smtClean="0">
                <a:latin typeface="Times New Roman" pitchFamily="18" charset="0"/>
                <a:cs typeface="Times New Roman" pitchFamily="18" charset="0"/>
              </a:rPr>
              <a:t>     comparison of TIG weld.</a:t>
            </a:r>
          </a:p>
          <a:p>
            <a:pPr lvl="0" algn="just"/>
            <a:endParaRPr lang="en-US" sz="3600" dirty="0" smtClean="0">
              <a:latin typeface="Times New Roman" pitchFamily="18" charset="0"/>
              <a:cs typeface="Times New Roman" pitchFamily="18" charset="0"/>
            </a:endParaRPr>
          </a:p>
          <a:p>
            <a:pPr lvl="0" algn="just"/>
            <a:r>
              <a:rPr lang="en-US" sz="3600" dirty="0" smtClean="0">
                <a:latin typeface="Times New Roman" pitchFamily="18" charset="0"/>
                <a:cs typeface="Times New Roman" pitchFamily="18" charset="0"/>
              </a:rPr>
              <a:t>-The ratio of ATIG weld is increased by 5 times in comparison of TIG weld.</a:t>
            </a:r>
          </a:p>
          <a:p>
            <a:pPr marL="571500" lvl="0" indent="-571500" algn="just">
              <a:buFontTx/>
              <a:buChar char="-"/>
            </a:pPr>
            <a:endParaRPr lang="en-US" sz="3600" dirty="0" smtClean="0">
              <a:latin typeface="Times New Roman" pitchFamily="18" charset="0"/>
              <a:cs typeface="Times New Roman" pitchFamily="18" charset="0"/>
            </a:endParaRPr>
          </a:p>
          <a:p>
            <a:pPr lvl="0" algn="just"/>
            <a:r>
              <a:rPr lang="en-US" sz="3600" dirty="0" smtClean="0">
                <a:latin typeface="Times New Roman" pitchFamily="18" charset="0"/>
                <a:cs typeface="Times New Roman" pitchFamily="18" charset="0"/>
              </a:rPr>
              <a:t>-ATIG has a positive contribution on the mechanical properties (hardness and impact) regarding TIG process.</a:t>
            </a:r>
          </a:p>
          <a:p>
            <a:pPr marL="571500" lvl="0" indent="-571500" algn="just">
              <a:buFontTx/>
              <a:buChar char="-"/>
            </a:pPr>
            <a:endParaRPr lang="en-US" sz="3600" dirty="0" smtClean="0">
              <a:latin typeface="Times New Roman" pitchFamily="18" charset="0"/>
              <a:cs typeface="Times New Roman" pitchFamily="18" charset="0"/>
            </a:endParaRPr>
          </a:p>
          <a:p>
            <a:pPr lvl="0" algn="just"/>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weight loss measurements show that pitting      </a:t>
            </a:r>
            <a:r>
              <a:rPr lang="en-US" sz="3600" dirty="0" smtClean="0">
                <a:latin typeface="Times New Roman" pitchFamily="18" charset="0"/>
                <a:cs typeface="Times New Roman" pitchFamily="18" charset="0"/>
              </a:rPr>
              <a:t>      corrosion resistance </a:t>
            </a:r>
            <a:r>
              <a:rPr lang="en-US" sz="3600" dirty="0">
                <a:latin typeface="Times New Roman" pitchFamily="18" charset="0"/>
                <a:cs typeface="Times New Roman" pitchFamily="18" charset="0"/>
              </a:rPr>
              <a:t>of the ATIG is greater than TIG     sample. </a:t>
            </a:r>
          </a:p>
        </p:txBody>
      </p:sp>
      <p:sp>
        <p:nvSpPr>
          <p:cNvPr id="28" name="Rectangle 27"/>
          <p:cNvSpPr/>
          <p:nvPr/>
        </p:nvSpPr>
        <p:spPr>
          <a:xfrm>
            <a:off x="0" y="685800"/>
            <a:ext cx="8077200" cy="5401479"/>
          </a:xfrm>
          <a:prstGeom prst="rect">
            <a:avLst/>
          </a:prstGeom>
        </p:spPr>
        <p:txBody>
          <a:bodyPr wrap="square">
            <a:spAutoFit/>
          </a:bodyPr>
          <a:lstStyle/>
          <a:p>
            <a:pPr algn="ctr">
              <a:spcAft>
                <a:spcPts val="4200"/>
              </a:spcAft>
            </a:pPr>
            <a:r>
              <a:rPr lang="en-US" sz="4000" b="1" dirty="0" smtClean="0">
                <a:latin typeface="Times New Roman" panose="02020603050405020304" pitchFamily="18" charset="0"/>
                <a:cs typeface="Times New Roman" panose="02020603050405020304" pitchFamily="18" charset="0"/>
              </a:rPr>
              <a:t>Kingdon of Saudi Arabia</a:t>
            </a:r>
          </a:p>
          <a:p>
            <a:pPr algn="ctr">
              <a:spcAft>
                <a:spcPts val="4200"/>
              </a:spcAft>
            </a:pPr>
            <a:r>
              <a:rPr lang="en-US" sz="4000" b="1" dirty="0" smtClean="0">
                <a:latin typeface="Times New Roman" panose="02020603050405020304" pitchFamily="18" charset="0"/>
                <a:cs typeface="Times New Roman" panose="02020603050405020304" pitchFamily="18" charset="0"/>
              </a:rPr>
              <a:t>Prince </a:t>
            </a:r>
            <a:r>
              <a:rPr lang="en-US" sz="4000" b="1" dirty="0" err="1" smtClean="0">
                <a:latin typeface="Times New Roman" panose="02020603050405020304" pitchFamily="18" charset="0"/>
                <a:cs typeface="Times New Roman" panose="02020603050405020304" pitchFamily="18" charset="0"/>
              </a:rPr>
              <a:t>Sattam</a:t>
            </a:r>
            <a:r>
              <a:rPr lang="en-US" sz="4000" b="1" dirty="0" smtClean="0">
                <a:latin typeface="Times New Roman" panose="02020603050405020304" pitchFamily="18" charset="0"/>
                <a:cs typeface="Times New Roman" panose="02020603050405020304" pitchFamily="18" charset="0"/>
              </a:rPr>
              <a:t> bin Abdulaziz University</a:t>
            </a:r>
          </a:p>
          <a:p>
            <a:pPr algn="ctr">
              <a:spcAft>
                <a:spcPts val="4200"/>
              </a:spcAft>
            </a:pPr>
            <a:r>
              <a:rPr lang="en-US" sz="4000" b="1" dirty="0" smtClean="0">
                <a:latin typeface="Times New Roman" panose="02020603050405020304" pitchFamily="18" charset="0"/>
                <a:cs typeface="Times New Roman" panose="02020603050405020304" pitchFamily="18" charset="0"/>
              </a:rPr>
              <a:t>College of Engineering</a:t>
            </a:r>
          </a:p>
          <a:p>
            <a:pPr algn="ctr">
              <a:spcAft>
                <a:spcPts val="4200"/>
              </a:spcAft>
            </a:pPr>
            <a:r>
              <a:rPr lang="en-US" sz="4000" b="1" dirty="0" smtClean="0">
                <a:latin typeface="Times New Roman" panose="02020603050405020304" pitchFamily="18" charset="0"/>
                <a:cs typeface="Times New Roman" panose="02020603050405020304" pitchFamily="18" charset="0"/>
              </a:rPr>
              <a:t>Mechanical Engineering Department</a:t>
            </a:r>
            <a:endParaRPr lang="fr-CA" sz="4000" b="1" dirty="0">
              <a:latin typeface="Times New Roman" panose="02020603050405020304" pitchFamily="18" charset="0"/>
              <a:cs typeface="Times New Roman" panose="02020603050405020304" pitchFamily="18" charset="0"/>
            </a:endParaRPr>
          </a:p>
        </p:txBody>
      </p:sp>
      <p:sp>
        <p:nvSpPr>
          <p:cNvPr id="30" name="Text Box 23"/>
          <p:cNvSpPr txBox="1">
            <a:spLocks noChangeArrowheads="1"/>
          </p:cNvSpPr>
          <p:nvPr/>
        </p:nvSpPr>
        <p:spPr bwMode="auto">
          <a:xfrm>
            <a:off x="2743200" y="28007608"/>
            <a:ext cx="5715000" cy="132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latin typeface="Times New Roman" panose="02020603050405020304" pitchFamily="18" charset="0"/>
                <a:cs typeface="Times New Roman" panose="02020603050405020304" pitchFamily="18" charset="0"/>
              </a:rPr>
              <a:t>CONSTRAINTS</a:t>
            </a:r>
            <a:endParaRPr lang="en-US" sz="4800" b="1" dirty="0">
              <a:latin typeface="Times New Roman" panose="02020603050405020304" pitchFamily="18" charset="0"/>
              <a:cs typeface="Times New Roman" panose="02020603050405020304" pitchFamily="18" charset="0"/>
            </a:endParaRPr>
          </a:p>
        </p:txBody>
      </p:sp>
      <p:sp>
        <p:nvSpPr>
          <p:cNvPr id="31" name="Text Box 135"/>
          <p:cNvSpPr txBox="1">
            <a:spLocks noChangeArrowheads="1"/>
          </p:cNvSpPr>
          <p:nvPr/>
        </p:nvSpPr>
        <p:spPr bwMode="auto">
          <a:xfrm>
            <a:off x="990600" y="29244191"/>
            <a:ext cx="8892000" cy="3293209"/>
          </a:xfrm>
          <a:prstGeom prst="rect">
            <a:avLst/>
          </a:prstGeom>
          <a:solidFill>
            <a:schemeClr val="bg1"/>
          </a:solidFill>
          <a:ln>
            <a:noFill/>
          </a:ln>
          <a:effectLst/>
        </p:spPr>
        <p:txBody>
          <a:bodyPr wrap="square" lIns="182880" tIns="182880" rIns="182880" bIns="182880">
            <a:spAutoFit/>
          </a:bodyPr>
          <a:lstStyle/>
          <a:p>
            <a:pPr algn="just" defTabSz="3291573" fontAlgn="auto">
              <a:spcBef>
                <a:spcPts val="0"/>
              </a:spcBef>
              <a:spcAft>
                <a:spcPts val="0"/>
              </a:spcAft>
            </a:pPr>
            <a:r>
              <a:rPr lang="en-US" sz="3800" dirty="0" smtClean="0">
                <a:latin typeface="Times New Roman" panose="02020603050405020304" pitchFamily="18" charset="0"/>
                <a:cs typeface="Times New Roman" panose="02020603050405020304" pitchFamily="18" charset="0"/>
              </a:rPr>
              <a:t>Our study take in consideration the following constraints:</a:t>
            </a:r>
          </a:p>
          <a:p>
            <a:pPr algn="just" defTabSz="3291573" fontAlgn="auto">
              <a:spcBef>
                <a:spcPts val="0"/>
              </a:spcBef>
              <a:spcAft>
                <a:spcPts val="0"/>
              </a:spcAft>
              <a:buFontTx/>
              <a:buChar char="-"/>
            </a:pPr>
            <a:r>
              <a:rPr lang="en-US" sz="3800" dirty="0" smtClean="0">
                <a:latin typeface="Times New Roman" panose="02020603050405020304" pitchFamily="18" charset="0"/>
                <a:cs typeface="Times New Roman" panose="02020603050405020304" pitchFamily="18" charset="0"/>
              </a:rPr>
              <a:t> Safety</a:t>
            </a:r>
          </a:p>
          <a:p>
            <a:pPr algn="just" defTabSz="3291573" fontAlgn="auto">
              <a:spcBef>
                <a:spcPts val="0"/>
              </a:spcBef>
              <a:spcAft>
                <a:spcPts val="0"/>
              </a:spcAft>
              <a:buFontTx/>
              <a:buChar char="-"/>
            </a:pPr>
            <a:r>
              <a:rPr lang="en-US" sz="3800" dirty="0" smtClean="0">
                <a:latin typeface="Times New Roman" panose="02020603050405020304" pitchFamily="18" charset="0"/>
                <a:cs typeface="Times New Roman" panose="02020603050405020304" pitchFamily="18" charset="0"/>
              </a:rPr>
              <a:t> Environment</a:t>
            </a:r>
          </a:p>
          <a:p>
            <a:pPr algn="just" defTabSz="3291573" fontAlgn="auto">
              <a:spcBef>
                <a:spcPts val="0"/>
              </a:spcBef>
              <a:spcAft>
                <a:spcPts val="0"/>
              </a:spcAft>
              <a:buFontTx/>
              <a:buChar char="-"/>
            </a:pPr>
            <a:r>
              <a:rPr lang="en-US" sz="3800" dirty="0" smtClean="0">
                <a:latin typeface="Times New Roman" panose="02020603050405020304" pitchFamily="18" charset="0"/>
                <a:cs typeface="Times New Roman" panose="02020603050405020304" pitchFamily="18" charset="0"/>
              </a:rPr>
              <a:t> Economic</a:t>
            </a:r>
          </a:p>
        </p:txBody>
      </p:sp>
      <p:sp>
        <p:nvSpPr>
          <p:cNvPr id="32" name="Text Box 135"/>
          <p:cNvSpPr txBox="1">
            <a:spLocks noChangeArrowheads="1"/>
          </p:cNvSpPr>
          <p:nvPr/>
        </p:nvSpPr>
        <p:spPr bwMode="auto">
          <a:xfrm>
            <a:off x="819562" y="33857862"/>
            <a:ext cx="8892000" cy="8679299"/>
          </a:xfrm>
          <a:prstGeom prst="rect">
            <a:avLst/>
          </a:prstGeom>
          <a:solidFill>
            <a:schemeClr val="bg1"/>
          </a:solidFill>
          <a:ln>
            <a:noFill/>
          </a:ln>
          <a:effectLst/>
        </p:spPr>
        <p:txBody>
          <a:bodyPr wrap="square" lIns="182880" tIns="182880" rIns="182880" bIns="182880">
            <a:spAutoFit/>
          </a:bodyPr>
          <a:lstStyle/>
          <a:p>
            <a:pPr algn="just"/>
            <a:r>
              <a:rPr lang="en-US" sz="3600" dirty="0">
                <a:latin typeface="Times New Roman" pitchFamily="18" charset="0"/>
                <a:cs typeface="Times New Roman" pitchFamily="18" charset="0"/>
              </a:rPr>
              <a:t>This Experimental work investigates the dissimilar metal welding between 316L stainless steel and mild steel using the TIG and ATIG processes. In this chapter, experimental work is focused on comparison of weld depth (D) and weld ratio (R) between TIG and ATIG welds. First, eight oxides are tested, and eight weld lines were performed. Three oxides which give high depth of penetration were selected. In second step, mixing design of experiment method is used to get the optimal combination from the selected oxides. Finally, conventional TIG weld line and another with ATIG technic are carried out. </a:t>
            </a:r>
          </a:p>
        </p:txBody>
      </p:sp>
      <p:sp>
        <p:nvSpPr>
          <p:cNvPr id="36" name="Text Box 130"/>
          <p:cNvSpPr txBox="1">
            <a:spLocks noChangeArrowheads="1"/>
          </p:cNvSpPr>
          <p:nvPr/>
        </p:nvSpPr>
        <p:spPr bwMode="auto">
          <a:xfrm>
            <a:off x="11265418" y="16687800"/>
            <a:ext cx="88056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b="1" dirty="0">
                <a:latin typeface="Times New Roman" pitchFamily="18" charset="0"/>
                <a:cs typeface="Times New Roman" pitchFamily="18" charset="0"/>
              </a:rPr>
              <a:t>Table </a:t>
            </a:r>
            <a:r>
              <a:rPr lang="en-US" b="1" dirty="0" smtClean="0">
                <a:latin typeface="Times New Roman" pitchFamily="18" charset="0"/>
                <a:cs typeface="Times New Roman" pitchFamily="18" charset="0"/>
              </a:rPr>
              <a:t>3</a:t>
            </a:r>
            <a:r>
              <a:rPr lang="en-US" b="1" dirty="0">
                <a:latin typeface="Times New Roman" pitchFamily="18" charset="0"/>
                <a:cs typeface="Times New Roman" pitchFamily="18" charset="0"/>
              </a:rPr>
              <a:t>: welding </a:t>
            </a:r>
            <a:r>
              <a:rPr lang="en-US" b="1" dirty="0" smtClean="0">
                <a:latin typeface="Times New Roman" pitchFamily="18" charset="0"/>
                <a:cs typeface="Times New Roman" pitchFamily="18" charset="0"/>
              </a:rPr>
              <a:t>parameters</a:t>
            </a:r>
            <a:endParaRPr lang="en-US" b="1" dirty="0">
              <a:latin typeface="Times New Roman" pitchFamily="18" charset="0"/>
              <a:cs typeface="Times New Roman" pitchFamily="18" charset="0"/>
            </a:endParaRPr>
          </a:p>
        </p:txBody>
      </p:sp>
      <p:sp>
        <p:nvSpPr>
          <p:cNvPr id="1026"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Text Box 23"/>
          <p:cNvSpPr txBox="1">
            <a:spLocks noChangeArrowheads="1"/>
          </p:cNvSpPr>
          <p:nvPr/>
        </p:nvSpPr>
        <p:spPr bwMode="auto">
          <a:xfrm>
            <a:off x="2552700" y="22384733"/>
            <a:ext cx="5715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latin typeface="Times New Roman" panose="02020603050405020304" pitchFamily="18" charset="0"/>
                <a:cs typeface="Times New Roman" panose="02020603050405020304" pitchFamily="18" charset="0"/>
              </a:rPr>
              <a:t>OBJECTIVES</a:t>
            </a:r>
            <a:endParaRPr lang="en-US" sz="4800" b="1" dirty="0">
              <a:latin typeface="Times New Roman" panose="02020603050405020304" pitchFamily="18" charset="0"/>
              <a:cs typeface="Times New Roman" panose="02020603050405020304" pitchFamily="18" charset="0"/>
            </a:endParaRPr>
          </a:p>
        </p:txBody>
      </p:sp>
      <p:sp>
        <p:nvSpPr>
          <p:cNvPr id="42" name="Text Box 135"/>
          <p:cNvSpPr txBox="1">
            <a:spLocks noChangeArrowheads="1"/>
          </p:cNvSpPr>
          <p:nvPr/>
        </p:nvSpPr>
        <p:spPr bwMode="auto">
          <a:xfrm>
            <a:off x="913209" y="23892569"/>
            <a:ext cx="8915400" cy="4308872"/>
          </a:xfrm>
          <a:prstGeom prst="rect">
            <a:avLst/>
          </a:prstGeom>
          <a:solidFill>
            <a:schemeClr val="bg1"/>
          </a:solidFill>
          <a:ln>
            <a:noFill/>
          </a:ln>
          <a:effectLst/>
        </p:spPr>
        <p:txBody>
          <a:bodyPr wrap="square" lIns="182880" tIns="182880" rIns="182880" bIns="182880">
            <a:spAutoFit/>
          </a:bodyPr>
          <a:lstStyle/>
          <a:p>
            <a:r>
              <a:rPr lang="en-US" dirty="0" smtClean="0">
                <a:latin typeface="Times New Roman" pitchFamily="18" charset="0"/>
                <a:cs typeface="Times New Roman" pitchFamily="18" charset="0"/>
              </a:rPr>
              <a:t>- Elaborate </a:t>
            </a:r>
            <a:r>
              <a:rPr lang="en-US" dirty="0">
                <a:latin typeface="Times New Roman" pitchFamily="18" charset="0"/>
                <a:cs typeface="Times New Roman" pitchFamily="18" charset="0"/>
              </a:rPr>
              <a:t>flux to weld dissimilar austenitic 316L</a:t>
            </a:r>
          </a:p>
          <a:p>
            <a:r>
              <a:rPr lang="en-US" dirty="0">
                <a:latin typeface="Times New Roman" pitchFamily="18" charset="0"/>
                <a:cs typeface="Times New Roman" pitchFamily="18" charset="0"/>
              </a:rPr>
              <a:t>and mild steel.</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Compare between dissimilar ATIG weld aspect</a:t>
            </a:r>
          </a:p>
          <a:p>
            <a:r>
              <a:rPr lang="en-US" dirty="0">
                <a:latin typeface="Times New Roman" pitchFamily="18" charset="0"/>
                <a:cs typeface="Times New Roman" pitchFamily="18" charset="0"/>
              </a:rPr>
              <a:t>and dissimilar TIG weld aspect.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Compare between mechanical properties of</a:t>
            </a:r>
          </a:p>
          <a:p>
            <a:r>
              <a:rPr lang="en-US" dirty="0">
                <a:latin typeface="Times New Roman" pitchFamily="18" charset="0"/>
                <a:cs typeface="Times New Roman" pitchFamily="18" charset="0"/>
              </a:rPr>
              <a:t>dissimilar ATIG weld and dissimilar TIG weld.</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Compare between corrosion resistance of</a:t>
            </a:r>
          </a:p>
          <a:p>
            <a:r>
              <a:rPr lang="en-US" dirty="0">
                <a:latin typeface="Times New Roman" pitchFamily="18" charset="0"/>
                <a:cs typeface="Times New Roman" pitchFamily="18" charset="0"/>
              </a:rPr>
              <a:t>dissimilar ATIG weld and dissimilar TIG weld.</a:t>
            </a:r>
          </a:p>
        </p:txBody>
      </p:sp>
      <p:sp>
        <p:nvSpPr>
          <p:cNvPr id="3074"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11894833" y="36489382"/>
            <a:ext cx="7746608" cy="1138773"/>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Figure </a:t>
            </a:r>
            <a:r>
              <a:rPr lang="en-US" b="1" dirty="0" smtClean="0">
                <a:latin typeface="Times New Roman" panose="02020603050405020304" pitchFamily="18" charset="0"/>
                <a:cs typeface="Times New Roman" panose="02020603050405020304" pitchFamily="18" charset="0"/>
              </a:rPr>
              <a:t>1: </a:t>
            </a:r>
            <a:r>
              <a:rPr lang="en-US" sz="3600" dirty="0">
                <a:latin typeface="Times New Roman" pitchFamily="18" charset="0"/>
                <a:cs typeface="Times New Roman" pitchFamily="18" charset="0"/>
              </a:rPr>
              <a:t>flux preparation before welding</a:t>
            </a:r>
          </a:p>
          <a:p>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18" t="24066" r="2278" b="18408"/>
          <a:stretch/>
        </p:blipFill>
        <p:spPr>
          <a:xfrm>
            <a:off x="25709864" y="838200"/>
            <a:ext cx="7042282" cy="4197929"/>
          </a:xfrm>
          <a:prstGeom prst="rect">
            <a:avLst/>
          </a:prstGeom>
        </p:spPr>
      </p:pic>
      <p:sp>
        <p:nvSpPr>
          <p:cNvPr id="4" name="Rectangle 3"/>
          <p:cNvSpPr/>
          <p:nvPr/>
        </p:nvSpPr>
        <p:spPr>
          <a:xfrm>
            <a:off x="9986331" y="11835825"/>
            <a:ext cx="11735739" cy="584775"/>
          </a:xfrm>
          <a:prstGeom prst="rect">
            <a:avLst/>
          </a:prstGeom>
        </p:spPr>
        <p:txBody>
          <a:bodyPr wrap="square">
            <a:spAutoFit/>
          </a:bodyPr>
          <a:lstStyle/>
          <a:p>
            <a:pPr algn="ctr"/>
            <a:r>
              <a:rPr lang="en-US" b="1" dirty="0">
                <a:latin typeface="Times New Roman" pitchFamily="18" charset="0"/>
                <a:cs typeface="Times New Roman" pitchFamily="18" charset="0"/>
              </a:rPr>
              <a:t>Table </a:t>
            </a:r>
            <a:r>
              <a:rPr lang="en-US" b="1" dirty="0" smtClean="0">
                <a:latin typeface="Times New Roman" pitchFamily="18" charset="0"/>
                <a:cs typeface="Times New Roman" pitchFamily="18" charset="0"/>
              </a:rPr>
              <a:t>2 :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chemical composition of </a:t>
            </a:r>
            <a:r>
              <a:rPr lang="en-US" dirty="0" smtClean="0">
                <a:latin typeface="Times New Roman" pitchFamily="18" charset="0"/>
                <a:cs typeface="Times New Roman" pitchFamily="18" charset="0"/>
              </a:rPr>
              <a:t>mild steel</a:t>
            </a:r>
            <a:endParaRPr lang="en-US" dirty="0">
              <a:latin typeface="Times New Roman" pitchFamily="18" charset="0"/>
              <a:cs typeface="Times New Roman" pitchFamily="18" charset="0"/>
            </a:endParaRPr>
          </a:p>
        </p:txBody>
      </p:sp>
      <p:sp>
        <p:nvSpPr>
          <p:cNvPr id="19" name="Rectangle 18"/>
          <p:cNvSpPr/>
          <p:nvPr/>
        </p:nvSpPr>
        <p:spPr>
          <a:xfrm>
            <a:off x="12115800" y="37116603"/>
            <a:ext cx="5448662" cy="830997"/>
          </a:xfrm>
          <a:prstGeom prst="rect">
            <a:avLst/>
          </a:prstGeom>
        </p:spPr>
        <p:txBody>
          <a:bodyPr wrap="square">
            <a:spAutoFit/>
          </a:bodyPr>
          <a:lstStyle/>
          <a:p>
            <a:pPr algn="ctr"/>
            <a:r>
              <a:rPr lang="en-US" sz="4800" b="1" dirty="0" smtClean="0">
                <a:latin typeface="Times New Roman" pitchFamily="18" charset="0"/>
                <a:cs typeface="Times New Roman" pitchFamily="18" charset="0"/>
              </a:rPr>
              <a:t>Results</a:t>
            </a:r>
            <a:endParaRPr lang="en-US" sz="4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6" name="Rectangle 55"/>
          <p:cNvSpPr/>
          <p:nvPr/>
        </p:nvSpPr>
        <p:spPr>
          <a:xfrm>
            <a:off x="22569068" y="7292106"/>
            <a:ext cx="3268844" cy="707886"/>
          </a:xfrm>
          <a:prstGeom prst="rect">
            <a:avLst/>
          </a:prstGeom>
        </p:spPr>
        <p:txBody>
          <a:bodyPr wrap="none">
            <a:spAutoFit/>
          </a:bodyPr>
          <a:lstStyle/>
          <a:p>
            <a:r>
              <a:rPr lang="en-US" sz="4000" b="1" dirty="0" smtClean="0">
                <a:latin typeface="Times New Roman" pitchFamily="18" charset="0"/>
                <a:cs typeface="Times New Roman" pitchFamily="18" charset="0"/>
              </a:rPr>
              <a:t>Hardness</a:t>
            </a:r>
            <a:r>
              <a:rPr lang="en-US" sz="3600"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test</a:t>
            </a:r>
            <a:endParaRPr lang="en-US"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7" name="Rectangle 56"/>
          <p:cNvSpPr/>
          <p:nvPr/>
        </p:nvSpPr>
        <p:spPr>
          <a:xfrm>
            <a:off x="23113988" y="13335000"/>
            <a:ext cx="2561920" cy="707886"/>
          </a:xfrm>
          <a:prstGeom prst="rect">
            <a:avLst/>
          </a:prstGeom>
        </p:spPr>
        <p:txBody>
          <a:bodyPr wrap="none">
            <a:spAutoFit/>
          </a:bodyPr>
          <a:lstStyle/>
          <a:p>
            <a:r>
              <a:rPr lang="en-US" sz="4000" b="1" dirty="0" smtClean="0">
                <a:latin typeface="Times New Roman" pitchFamily="18" charset="0"/>
                <a:cs typeface="Times New Roman" pitchFamily="18" charset="0"/>
              </a:rPr>
              <a:t>Impact</a:t>
            </a:r>
            <a:r>
              <a:rPr lang="en-US" sz="3600" b="1" dirty="0" smtClean="0">
                <a:latin typeface="Times New Roman" pitchFamily="18" charset="0"/>
                <a:cs typeface="Times New Roman" pitchFamily="18" charset="0"/>
              </a:rPr>
              <a:t> test</a:t>
            </a:r>
            <a:endParaRPr lang="en-US" sz="3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22896165" y="20205087"/>
            <a:ext cx="3518335" cy="769441"/>
          </a:xfrm>
          <a:prstGeom prst="rect">
            <a:avLst/>
          </a:prstGeom>
        </p:spPr>
        <p:txBody>
          <a:bodyPr wrap="none">
            <a:spAutoFit/>
          </a:bodyPr>
          <a:lstStyle/>
          <a:p>
            <a:r>
              <a:rPr lang="en-US" sz="4400" b="1" dirty="0" smtClean="0">
                <a:latin typeface="Times New Roman" pitchFamily="18" charset="0"/>
                <a:cs typeface="Times New Roman" pitchFamily="18" charset="0"/>
              </a:rPr>
              <a:t>Corrosion</a:t>
            </a:r>
            <a:r>
              <a:rPr lang="en-US" sz="4000" b="1" dirty="0" smtClean="0">
                <a:latin typeface="Times New Roman" pitchFamily="18" charset="0"/>
                <a:cs typeface="Times New Roman" pitchFamily="18" charset="0"/>
              </a:rPr>
              <a:t> test</a:t>
            </a:r>
            <a:endParaRPr 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2042985" y="12724825"/>
            <a:ext cx="10910551" cy="584775"/>
          </a:xfrm>
          <a:prstGeom prst="rect">
            <a:avLst/>
          </a:prstGeom>
        </p:spPr>
        <p:txBody>
          <a:bodyPr wrap="none">
            <a:spAutoFit/>
          </a:bodyPr>
          <a:lstStyle/>
          <a:p>
            <a:pPr algn="ctr"/>
            <a:r>
              <a:rPr lang="en-US" b="1" dirty="0" smtClean="0">
                <a:latin typeface="Times New Roman" pitchFamily="18" charset="0"/>
                <a:cs typeface="Times New Roman" pitchFamily="18" charset="0"/>
              </a:rPr>
              <a:t>Figure 2: </a:t>
            </a:r>
            <a:r>
              <a:rPr lang="en-US" sz="2800" dirty="0" smtClean="0">
                <a:latin typeface="Times New Roman" pitchFamily="18" charset="0"/>
                <a:cs typeface="Times New Roman" pitchFamily="18" charset="0"/>
              </a:rPr>
              <a:t>Hardness </a:t>
            </a:r>
            <a:r>
              <a:rPr lang="en-US" sz="2800" dirty="0">
                <a:latin typeface="Times New Roman" pitchFamily="18" charset="0"/>
                <a:cs typeface="Times New Roman" pitchFamily="18" charset="0"/>
              </a:rPr>
              <a:t>as a function of distance for TIG and ATIG welding</a:t>
            </a:r>
            <a:r>
              <a:rPr lang="en-US" sz="2800" b="1" dirty="0">
                <a:latin typeface="Times New Roman" pitchFamily="18" charset="0"/>
                <a:cs typeface="Times New Roman" pitchFamily="18" charset="0"/>
              </a:rPr>
              <a:t>.</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22389428" y="14042886"/>
            <a:ext cx="9469259" cy="1200329"/>
          </a:xfrm>
          <a:prstGeom prst="rect">
            <a:avLst/>
          </a:prstGeom>
        </p:spPr>
        <p:txBody>
          <a:bodyPr wrap="none">
            <a:spAutoFit/>
          </a:bodyPr>
          <a:lstStyle/>
          <a:p>
            <a:r>
              <a:rPr lang="en-US" sz="3600" dirty="0">
                <a:latin typeface="Times New Roman" pitchFamily="18" charset="0"/>
                <a:cs typeface="Times New Roman" pitchFamily="18" charset="0"/>
              </a:rPr>
              <a:t>The Charpy impact test is conducted according to </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standard "ASTM E92-82" </a:t>
            </a:r>
          </a:p>
        </p:txBody>
      </p:sp>
      <p:sp>
        <p:nvSpPr>
          <p:cNvPr id="29" name="Rectangle 28"/>
          <p:cNvSpPr/>
          <p:nvPr/>
        </p:nvSpPr>
        <p:spPr>
          <a:xfrm>
            <a:off x="20801608" y="15193535"/>
            <a:ext cx="12725400" cy="584775"/>
          </a:xfrm>
          <a:prstGeom prst="rect">
            <a:avLst/>
          </a:prstGeom>
        </p:spPr>
        <p:txBody>
          <a:bodyPr wrap="square">
            <a:spAutoFit/>
          </a:bodyPr>
          <a:lstStyle/>
          <a:p>
            <a:pPr algn="ctr"/>
            <a:r>
              <a:rPr lang="en-US" b="1" dirty="0" smtClean="0">
                <a:solidFill>
                  <a:schemeClr val="tx1">
                    <a:lumMod val="95000"/>
                    <a:lumOff val="5000"/>
                  </a:schemeClr>
                </a:solidFill>
                <a:latin typeface="Times New Roman" pitchFamily="18" charset="0"/>
                <a:cs typeface="Times New Roman" panose="02020603050405020304" pitchFamily="18" charset="0"/>
              </a:rPr>
              <a:t>Table 5</a:t>
            </a:r>
            <a:r>
              <a:rPr lang="en-US" b="1" dirty="0" smtClean="0">
                <a:solidFill>
                  <a:schemeClr val="accent1">
                    <a:lumMod val="50000"/>
                  </a:schemeClr>
                </a:solidFill>
                <a:latin typeface="Times New Roman" pitchFamily="18" charset="0"/>
                <a:cs typeface="Times New Roman" panose="02020603050405020304" pitchFamily="18" charset="0"/>
              </a:rPr>
              <a:t>:  </a:t>
            </a:r>
            <a:r>
              <a:rPr lang="en-US" dirty="0">
                <a:latin typeface="Times New Roman" pitchFamily="18" charset="0"/>
                <a:cs typeface="Times New Roman" pitchFamily="18" charset="0"/>
              </a:rPr>
              <a:t>Result of Impact test</a:t>
            </a:r>
            <a:endParaRPr lang="en-US" dirty="0"/>
          </a:p>
        </p:txBody>
      </p:sp>
      <p:sp>
        <p:nvSpPr>
          <p:cNvPr id="33" name="Rectangle 32"/>
          <p:cNvSpPr/>
          <p:nvPr/>
        </p:nvSpPr>
        <p:spPr>
          <a:xfrm>
            <a:off x="22121945" y="21184404"/>
            <a:ext cx="9225602" cy="1200329"/>
          </a:xfrm>
          <a:prstGeom prst="rect">
            <a:avLst/>
          </a:prstGeom>
        </p:spPr>
        <p:txBody>
          <a:bodyPr wrap="none">
            <a:spAutoFit/>
          </a:bodyPr>
          <a:lstStyle/>
          <a:p>
            <a:r>
              <a:rPr lang="en-US" sz="3600" dirty="0" smtClean="0">
                <a:latin typeface="Times New Roman" pitchFamily="18" charset="0"/>
                <a:cs typeface="Times New Roman" pitchFamily="18" charset="0"/>
              </a:rPr>
              <a:t>Corrosion tests has </a:t>
            </a:r>
            <a:r>
              <a:rPr lang="en-US" sz="3600" dirty="0">
                <a:latin typeface="Times New Roman" pitchFamily="18" charset="0"/>
                <a:cs typeface="Times New Roman" pitchFamily="18" charset="0"/>
              </a:rPr>
              <a:t>been </a:t>
            </a:r>
            <a:r>
              <a:rPr lang="en-US" sz="3600" dirty="0" smtClean="0">
                <a:latin typeface="Times New Roman" pitchFamily="18" charset="0"/>
                <a:cs typeface="Times New Roman" pitchFamily="18" charset="0"/>
              </a:rPr>
              <a:t>conducted according to </a:t>
            </a:r>
          </a:p>
          <a:p>
            <a:r>
              <a:rPr lang="en-US" sz="3600" dirty="0" smtClean="0">
                <a:latin typeface="Times New Roman" pitchFamily="18" charset="0"/>
                <a:cs typeface="Times New Roman" pitchFamily="18" charset="0"/>
              </a:rPr>
              <a:t>as </a:t>
            </a:r>
            <a:r>
              <a:rPr lang="en-US" sz="3600" dirty="0">
                <a:latin typeface="Times New Roman" pitchFamily="18" charset="0"/>
                <a:cs typeface="Times New Roman" pitchFamily="18" charset="0"/>
              </a:rPr>
              <a:t>ASTM G48 Method A </a:t>
            </a:r>
          </a:p>
        </p:txBody>
      </p:sp>
      <p:sp>
        <p:nvSpPr>
          <p:cNvPr id="34" name="Rectangle 16"/>
          <p:cNvSpPr>
            <a:spLocks noChangeArrowheads="1"/>
          </p:cNvSpPr>
          <p:nvPr/>
        </p:nvSpPr>
        <p:spPr bwMode="auto">
          <a:xfrm>
            <a:off x="0" y="0"/>
            <a:ext cx="329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17"/>
          <p:cNvSpPr>
            <a:spLocks noChangeArrowheads="1"/>
          </p:cNvSpPr>
          <p:nvPr/>
        </p:nvSpPr>
        <p:spPr bwMode="auto">
          <a:xfrm>
            <a:off x="0" y="3552825"/>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19"/>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20"/>
          <p:cNvSpPr>
            <a:spLocks noChangeArrowheads="1"/>
          </p:cNvSpPr>
          <p:nvPr/>
        </p:nvSpPr>
        <p:spPr bwMode="auto">
          <a:xfrm>
            <a:off x="0" y="3095625"/>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Rectangle 25"/>
          <p:cNvSpPr>
            <a:spLocks noChangeArrowheads="1"/>
          </p:cNvSpPr>
          <p:nvPr/>
        </p:nvSpPr>
        <p:spPr bwMode="auto">
          <a:xfrm>
            <a:off x="0" y="0"/>
            <a:ext cx="329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0" name="Rectangle 26"/>
          <p:cNvSpPr>
            <a:spLocks noChangeArrowheads="1"/>
          </p:cNvSpPr>
          <p:nvPr/>
        </p:nvSpPr>
        <p:spPr bwMode="auto">
          <a:xfrm>
            <a:off x="0" y="4410075"/>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6" name="Rectangle 85"/>
          <p:cNvSpPr/>
          <p:nvPr/>
        </p:nvSpPr>
        <p:spPr>
          <a:xfrm>
            <a:off x="21977978" y="22430578"/>
            <a:ext cx="10292157" cy="584775"/>
          </a:xfrm>
          <a:prstGeom prst="rect">
            <a:avLst/>
          </a:prstGeom>
        </p:spPr>
        <p:txBody>
          <a:bodyPr wrap="square">
            <a:spAutoFit/>
          </a:bodyPr>
          <a:lstStyle/>
          <a:p>
            <a:pPr algn="ctr"/>
            <a:r>
              <a:rPr lang="en-US" b="1" dirty="0" smtClean="0">
                <a:latin typeface="Times New Roman" pitchFamily="18" charset="0"/>
                <a:cs typeface="Times New Roman" panose="02020603050405020304" pitchFamily="18" charset="0"/>
              </a:rPr>
              <a:t>Table 6: </a:t>
            </a:r>
            <a:r>
              <a:rPr lang="en-US" dirty="0" smtClean="0">
                <a:latin typeface="Times New Roman" pitchFamily="18" charset="0"/>
                <a:cs typeface="Times New Roman" pitchFamily="18" charset="0"/>
              </a:rPr>
              <a:t>Corrosion </a:t>
            </a:r>
            <a:r>
              <a:rPr lang="en-US" dirty="0">
                <a:latin typeface="Times New Roman" pitchFamily="18" charset="0"/>
                <a:cs typeface="Times New Roman" pitchFamily="18" charset="0"/>
              </a:rPr>
              <a:t>test results after 72 hours</a:t>
            </a:r>
            <a:endParaRPr lang="en-US" b="1" dirty="0">
              <a:latin typeface="Times New Roman" pitchFamily="18" charset="0"/>
              <a:cs typeface="Times New Roman" pitchFamily="18" charset="0"/>
            </a:endParaRPr>
          </a:p>
        </p:txBody>
      </p:sp>
      <p:pic>
        <p:nvPicPr>
          <p:cNvPr id="1086" name="Picture 62"/>
          <p:cNvPicPr>
            <a:picLocks noChangeAspect="1" noChangeArrowheads="1"/>
          </p:cNvPicPr>
          <p:nvPr/>
        </p:nvPicPr>
        <p:blipFill rotWithShape="1">
          <a:blip r:embed="rId4">
            <a:extLst>
              <a:ext uri="{28A0092B-C50C-407E-A947-70E740481C1C}">
                <a14:useLocalDpi xmlns:a14="http://schemas.microsoft.com/office/drawing/2010/main" val="0"/>
              </a:ext>
            </a:extLst>
          </a:blip>
          <a:srcRect l="38677" t="54506" r="35273" b="33365"/>
          <a:stretch/>
        </p:blipFill>
        <p:spPr bwMode="auto">
          <a:xfrm>
            <a:off x="9986332" y="8546807"/>
            <a:ext cx="11353799" cy="295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0" name="Picture 66"/>
          <p:cNvPicPr>
            <a:picLocks noChangeAspect="1" noChangeArrowheads="1"/>
          </p:cNvPicPr>
          <p:nvPr/>
        </p:nvPicPr>
        <p:blipFill rotWithShape="1">
          <a:blip r:embed="rId5">
            <a:extLst>
              <a:ext uri="{28A0092B-C50C-407E-A947-70E740481C1C}">
                <a14:useLocalDpi xmlns:a14="http://schemas.microsoft.com/office/drawing/2010/main" val="0"/>
              </a:ext>
            </a:extLst>
          </a:blip>
          <a:srcRect l="33390" t="68503" r="29325" b="11183"/>
          <a:stretch/>
        </p:blipFill>
        <p:spPr bwMode="auto">
          <a:xfrm>
            <a:off x="9977175" y="12437024"/>
            <a:ext cx="11434131" cy="408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1" name="Picture 67"/>
          <p:cNvPicPr>
            <a:picLocks noChangeAspect="1" noChangeArrowheads="1"/>
          </p:cNvPicPr>
          <p:nvPr/>
        </p:nvPicPr>
        <p:blipFill rotWithShape="1">
          <a:blip r:embed="rId6">
            <a:extLst>
              <a:ext uri="{28A0092B-C50C-407E-A947-70E740481C1C}">
                <a14:useLocalDpi xmlns:a14="http://schemas.microsoft.com/office/drawing/2010/main" val="0"/>
              </a:ext>
            </a:extLst>
          </a:blip>
          <a:srcRect l="40084" t="32854" r="34318" b="33613"/>
          <a:stretch/>
        </p:blipFill>
        <p:spPr bwMode="auto">
          <a:xfrm>
            <a:off x="10045598" y="17294928"/>
            <a:ext cx="11520932" cy="56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3" name="Picture 69"/>
          <p:cNvPicPr>
            <a:picLocks noChangeAspect="1" noChangeArrowheads="1"/>
          </p:cNvPicPr>
          <p:nvPr/>
        </p:nvPicPr>
        <p:blipFill rotWithShape="1">
          <a:blip r:embed="rId7">
            <a:extLst>
              <a:ext uri="{28A0092B-C50C-407E-A947-70E740481C1C}">
                <a14:useLocalDpi xmlns:a14="http://schemas.microsoft.com/office/drawing/2010/main" val="0"/>
              </a:ext>
            </a:extLst>
          </a:blip>
          <a:srcRect l="37501" t="37957" r="33168" b="22400"/>
          <a:stretch/>
        </p:blipFill>
        <p:spPr bwMode="auto">
          <a:xfrm>
            <a:off x="10016963" y="22930353"/>
            <a:ext cx="11549567" cy="480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7" name="Picture 73"/>
          <p:cNvPicPr>
            <a:picLocks noChangeAspect="1" noChangeArrowheads="1"/>
          </p:cNvPicPr>
          <p:nvPr/>
        </p:nvPicPr>
        <p:blipFill rotWithShape="1">
          <a:blip r:embed="rId8">
            <a:extLst>
              <a:ext uri="{28A0092B-C50C-407E-A947-70E740481C1C}">
                <a14:useLocalDpi xmlns:a14="http://schemas.microsoft.com/office/drawing/2010/main" val="0"/>
              </a:ext>
            </a:extLst>
          </a:blip>
          <a:srcRect l="38697" t="19445" r="34159" b="6944"/>
          <a:stretch/>
        </p:blipFill>
        <p:spPr bwMode="auto">
          <a:xfrm>
            <a:off x="10028719" y="27974329"/>
            <a:ext cx="11735739" cy="851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8" name="Picture 74"/>
          <p:cNvPicPr>
            <a:picLocks noChangeAspect="1" noChangeArrowheads="1"/>
          </p:cNvPicPr>
          <p:nvPr/>
        </p:nvPicPr>
        <p:blipFill rotWithShape="1">
          <a:blip r:embed="rId9">
            <a:extLst>
              <a:ext uri="{28A0092B-C50C-407E-A947-70E740481C1C}">
                <a14:useLocalDpi xmlns:a14="http://schemas.microsoft.com/office/drawing/2010/main" val="0"/>
              </a:ext>
            </a:extLst>
          </a:blip>
          <a:srcRect l="38562" t="49161" r="35246" b="36247"/>
          <a:stretch/>
        </p:blipFill>
        <p:spPr bwMode="auto">
          <a:xfrm>
            <a:off x="9977175" y="38709600"/>
            <a:ext cx="11537811" cy="42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2" name="Picture 78"/>
          <p:cNvPicPr>
            <a:picLocks noChangeAspect="1" noChangeArrowheads="1"/>
          </p:cNvPicPr>
          <p:nvPr/>
        </p:nvPicPr>
        <p:blipFill rotWithShape="1">
          <a:blip r:embed="rId10">
            <a:extLst>
              <a:ext uri="{28A0092B-C50C-407E-A947-70E740481C1C}">
                <a14:useLocalDpi xmlns:a14="http://schemas.microsoft.com/office/drawing/2010/main" val="0"/>
              </a:ext>
            </a:extLst>
          </a:blip>
          <a:srcRect l="36413" t="43574" r="31241" b="24830"/>
          <a:stretch/>
        </p:blipFill>
        <p:spPr bwMode="auto">
          <a:xfrm>
            <a:off x="22902019" y="7924800"/>
            <a:ext cx="8956668" cy="451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3" name="Picture 79"/>
          <p:cNvPicPr>
            <a:picLocks noChangeAspect="1" noChangeArrowheads="1"/>
          </p:cNvPicPr>
          <p:nvPr/>
        </p:nvPicPr>
        <p:blipFill rotWithShape="1">
          <a:blip r:embed="rId11">
            <a:extLst>
              <a:ext uri="{28A0092B-C50C-407E-A947-70E740481C1C}">
                <a14:useLocalDpi xmlns:a14="http://schemas.microsoft.com/office/drawing/2010/main" val="0"/>
              </a:ext>
            </a:extLst>
          </a:blip>
          <a:srcRect l="35284" t="59688" r="30299" b="9951"/>
          <a:stretch/>
        </p:blipFill>
        <p:spPr bwMode="auto">
          <a:xfrm>
            <a:off x="22042985" y="15884292"/>
            <a:ext cx="10242646" cy="421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4" name="Picture 80"/>
          <p:cNvPicPr>
            <a:picLocks noChangeAspect="1" noChangeArrowheads="1"/>
          </p:cNvPicPr>
          <p:nvPr/>
        </p:nvPicPr>
        <p:blipFill rotWithShape="1">
          <a:blip r:embed="rId12">
            <a:extLst>
              <a:ext uri="{28A0092B-C50C-407E-A947-70E740481C1C}">
                <a14:useLocalDpi xmlns:a14="http://schemas.microsoft.com/office/drawing/2010/main" val="0"/>
              </a:ext>
            </a:extLst>
          </a:blip>
          <a:srcRect l="37619" t="47600" r="35425" b="29683"/>
          <a:stretch/>
        </p:blipFill>
        <p:spPr bwMode="auto">
          <a:xfrm>
            <a:off x="21941827" y="23331866"/>
            <a:ext cx="10292157" cy="406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 name="Picture 81"/>
          <p:cNvPicPr>
            <a:picLocks noChangeAspect="1" noChangeArrowheads="1"/>
          </p:cNvPicPr>
          <p:nvPr/>
        </p:nvPicPr>
        <p:blipFill rotWithShape="1">
          <a:blip r:embed="rId13">
            <a:extLst>
              <a:ext uri="{28A0092B-C50C-407E-A947-70E740481C1C}">
                <a14:useLocalDpi xmlns:a14="http://schemas.microsoft.com/office/drawing/2010/main" val="0"/>
              </a:ext>
            </a:extLst>
          </a:blip>
          <a:srcRect l="32821" t="36329" r="35486" b="22885"/>
          <a:stretch/>
        </p:blipFill>
        <p:spPr bwMode="auto">
          <a:xfrm>
            <a:off x="22389428" y="27762200"/>
            <a:ext cx="9725049" cy="405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22644777" y="32092612"/>
            <a:ext cx="8702770" cy="584775"/>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3</a:t>
            </a:r>
            <a:r>
              <a:rPr lang="en-US" dirty="0" smtClean="0">
                <a:latin typeface="Times New Roman" pitchFamily="18" charset="0"/>
                <a:cs typeface="Times New Roman" pitchFamily="18" charset="0"/>
              </a:rPr>
              <a:t>: Corrosion </a:t>
            </a:r>
            <a:r>
              <a:rPr lang="en-US" dirty="0">
                <a:latin typeface="Times New Roman" pitchFamily="18" charset="0"/>
                <a:cs typeface="Times New Roman" pitchFamily="18" charset="0"/>
              </a:rPr>
              <a:t>rate(g/m2 .h). </a:t>
            </a:r>
          </a:p>
        </p:txBody>
      </p:sp>
      <p:sp>
        <p:nvSpPr>
          <p:cNvPr id="7" name="مربع نص 6"/>
          <p:cNvSpPr txBox="1"/>
          <p:nvPr/>
        </p:nvSpPr>
        <p:spPr>
          <a:xfrm>
            <a:off x="10045599" y="7924800"/>
            <a:ext cx="11610192" cy="584775"/>
          </a:xfrm>
          <a:prstGeom prst="rect">
            <a:avLst/>
          </a:prstGeom>
          <a:noFill/>
        </p:spPr>
        <p:txBody>
          <a:bodyPr wrap="square" rtlCol="0">
            <a:spAutoFit/>
          </a:bodyPr>
          <a:lstStyle/>
          <a:p>
            <a:pPr algn="ctr"/>
            <a:r>
              <a:rPr lang="en-US" b="1" dirty="0">
                <a:latin typeface="Times New Roman" pitchFamily="18" charset="0"/>
                <a:cs typeface="Times New Roman" pitchFamily="18" charset="0"/>
              </a:rPr>
              <a:t>Table.1</a:t>
            </a:r>
            <a:r>
              <a:rPr lang="en-US" dirty="0">
                <a:latin typeface="Times New Roman" pitchFamily="18" charset="0"/>
                <a:cs typeface="Times New Roman" pitchFamily="18" charset="0"/>
              </a:rPr>
              <a:t>: Chemical composition of 316L stainless steel</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5080</TotalTime>
  <Words>642</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Genigraphics 800.790.4001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PFODBFF8</cp:lastModifiedBy>
  <cp:revision>147</cp:revision>
  <dcterms:created xsi:type="dcterms:W3CDTF">2008-05-03T03:01:56Z</dcterms:created>
  <dcterms:modified xsi:type="dcterms:W3CDTF">2021-04-25T19:45:04Z</dcterms:modified>
</cp:coreProperties>
</file>