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6797675" cy="987425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a:srgbClr val="006699"/>
    <a:srgbClr val="CCECFF"/>
    <a:srgbClr val="F8F8F8"/>
    <a:srgbClr val="003A74"/>
    <a:srgbClr val="FFFF66"/>
    <a:srgbClr val="366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72" autoAdjust="0"/>
    <p:restoredTop sz="94670" autoAdjust="0"/>
  </p:normalViewPr>
  <p:slideViewPr>
    <p:cSldViewPr>
      <p:cViewPr>
        <p:scale>
          <a:sx n="30" d="100"/>
          <a:sy n="30" d="100"/>
        </p:scale>
        <p:origin x="732" y="36"/>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362" y="-58"/>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270" y="1"/>
            <a:ext cx="2945865" cy="493037"/>
          </a:xfrm>
          <a:prstGeom prst="rect">
            <a:avLst/>
          </a:prstGeom>
        </p:spPr>
        <p:txBody>
          <a:bodyPr vert="horz" lIns="91440" tIns="45720" rIns="91440" bIns="45720" rtlCol="0"/>
          <a:lstStyle>
            <a:lvl1pPr algn="r">
              <a:defRPr sz="1200"/>
            </a:lvl1pPr>
          </a:lstStyle>
          <a:p>
            <a:fld id="{41DA6C41-6E08-4F89-A4AD-30F0C7C7D87D}" type="datetimeFigureOut">
              <a:rPr lang="en-US" smtClean="0"/>
              <a:pPr/>
              <a:t>4/20/2021</a:t>
            </a:fld>
            <a:endParaRPr lang="en-US"/>
          </a:p>
        </p:txBody>
      </p:sp>
      <p:sp>
        <p:nvSpPr>
          <p:cNvPr id="4" name="Footer Placeholder 3"/>
          <p:cNvSpPr>
            <a:spLocks noGrp="1"/>
          </p:cNvSpPr>
          <p:nvPr>
            <p:ph type="ftr" sz="quarter" idx="2"/>
          </p:nvPr>
        </p:nvSpPr>
        <p:spPr>
          <a:xfrm>
            <a:off x="0" y="9379525"/>
            <a:ext cx="2945865" cy="4930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270" y="9379525"/>
            <a:ext cx="2945865" cy="493037"/>
          </a:xfrm>
          <a:prstGeom prst="rect">
            <a:avLst/>
          </a:prstGeom>
        </p:spPr>
        <p:txBody>
          <a:bodyPr vert="horz" lIns="91440" tIns="45720" rIns="91440" bIns="45720" rtlCol="0" anchor="b"/>
          <a:lstStyle>
            <a:lvl1pPr algn="r">
              <a:defRPr sz="1200"/>
            </a:lvl1pPr>
          </a:lstStyle>
          <a:p>
            <a:fld id="{A3BD4561-CA89-453D-B48C-686707B51EFF}" type="slidenum">
              <a:rPr lang="en-US" smtClean="0"/>
              <a:pPr/>
              <a:t>‹#›</a:t>
            </a:fld>
            <a:endParaRPr lang="en-US"/>
          </a:p>
        </p:txBody>
      </p:sp>
    </p:spTree>
    <p:extLst>
      <p:ext uri="{BB962C8B-B14F-4D97-AF65-F5344CB8AC3E}">
        <p14:creationId xmlns:p14="http://schemas.microsoft.com/office/powerpoint/2010/main" val="201961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270" y="1"/>
            <a:ext cx="2945865" cy="493037"/>
          </a:xfrm>
          <a:prstGeom prst="rect">
            <a:avLst/>
          </a:prstGeom>
        </p:spPr>
        <p:txBody>
          <a:bodyPr vert="horz" lIns="91440" tIns="45720" rIns="91440" bIns="45720" rtlCol="0"/>
          <a:lstStyle>
            <a:lvl1pPr algn="r">
              <a:defRPr sz="1200"/>
            </a:lvl1pPr>
          </a:lstStyle>
          <a:p>
            <a:fld id="{2355786A-7C56-4CE1-9982-2BC14BE71E0D}" type="datetimeFigureOut">
              <a:rPr lang="fr-CA" smtClean="0"/>
              <a:pPr/>
              <a:t>2021-04-20</a:t>
            </a:fld>
            <a:endParaRPr lang="fr-CA"/>
          </a:p>
        </p:txBody>
      </p:sp>
      <p:sp>
        <p:nvSpPr>
          <p:cNvPr id="4" name="Espace réservé de l'image des diapositives 3"/>
          <p:cNvSpPr>
            <a:spLocks noGrp="1" noRot="1" noChangeAspect="1"/>
          </p:cNvSpPr>
          <p:nvPr>
            <p:ph type="sldImg" idx="2"/>
          </p:nvPr>
        </p:nvSpPr>
        <p:spPr>
          <a:xfrm>
            <a:off x="2009775" y="739775"/>
            <a:ext cx="2778125" cy="3705225"/>
          </a:xfrm>
          <a:prstGeom prst="rect">
            <a:avLst/>
          </a:prstGeom>
          <a:noFill/>
          <a:ln w="12700">
            <a:solidFill>
              <a:prstClr val="black"/>
            </a:solidFill>
          </a:ln>
        </p:spPr>
        <p:txBody>
          <a:bodyPr vert="horz" lIns="91440" tIns="45720" rIns="91440" bIns="45720" rtlCol="0" anchor="ctr"/>
          <a:lstStyle/>
          <a:p>
            <a:endParaRPr lang="fr-CA"/>
          </a:p>
        </p:txBody>
      </p:sp>
    </p:spTree>
    <p:extLst>
      <p:ext uri="{BB962C8B-B14F-4D97-AF65-F5344CB8AC3E}">
        <p14:creationId xmlns:p14="http://schemas.microsoft.com/office/powerpoint/2010/main" val="16788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0" y="4690607"/>
            <a:ext cx="5438756" cy="44424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50270" y="9379525"/>
            <a:ext cx="2945865" cy="493037"/>
          </a:xfrm>
          <a:prstGeom prst="rect">
            <a:avLst/>
          </a:prstGeom>
        </p:spPr>
        <p:txBody>
          <a:bodyPr/>
          <a:lstStyle/>
          <a:p>
            <a:fld id="{2C1099C9-4E73-4688-80A7-C65987DB50BF}" type="slidenum">
              <a:rPr lang="fr-CA" smtClean="0"/>
              <a:pPr/>
              <a:t>1</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51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153400" y="1"/>
            <a:ext cx="17373600" cy="6400799"/>
          </a:xfrm>
          <a:prstGeom prst="rect">
            <a:avLst/>
          </a:prstGeom>
          <a:solidFill>
            <a:schemeClr val="accent6">
              <a:lumMod val="75000"/>
            </a:schemeClr>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0" y="6400800"/>
            <a:ext cx="32916019" cy="37486165"/>
          </a:xfrm>
          <a:prstGeom prst="rect">
            <a:avLst/>
          </a:prstGeom>
          <a:solidFill>
            <a:schemeClr val="bg2"/>
          </a:solidFill>
          <a:ln>
            <a:noFill/>
          </a:ln>
          <a:effectLst/>
        </p:spPr>
        <p:txBody>
          <a:bodyPr wrap="none" lIns="457200" tIns="457200" rIns="457200" bIns="457200"/>
          <a:lstStyle/>
          <a:p>
            <a:endParaRPr lang="en-US" dirty="0">
              <a:latin typeface="Calibri" pitchFamily="34" charset="0"/>
            </a:endParaRPr>
          </a:p>
        </p:txBody>
      </p:sp>
      <p:sp>
        <p:nvSpPr>
          <p:cNvPr id="1035" name="Line 11"/>
          <p:cNvSpPr>
            <a:spLocks noChangeShapeType="1"/>
          </p:cNvSpPr>
          <p:nvPr userDrawn="1"/>
        </p:nvSpPr>
        <p:spPr bwMode="auto">
          <a:xfrm>
            <a:off x="8153400" y="-101600"/>
            <a:ext cx="0" cy="6502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036" name="Line 12"/>
          <p:cNvSpPr>
            <a:spLocks noChangeShapeType="1"/>
          </p:cNvSpPr>
          <p:nvPr userDrawn="1"/>
        </p:nvSpPr>
        <p:spPr bwMode="auto">
          <a:xfrm>
            <a:off x="0" y="6400800"/>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8" name="Line 11"/>
          <p:cNvSpPr>
            <a:spLocks noChangeShapeType="1"/>
          </p:cNvSpPr>
          <p:nvPr userDrawn="1"/>
        </p:nvSpPr>
        <p:spPr bwMode="auto">
          <a:xfrm>
            <a:off x="25527000" y="-101600"/>
            <a:ext cx="0" cy="657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8077200" y="228600"/>
            <a:ext cx="17373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9144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4400" b="1" dirty="0">
                <a:latin typeface="Times New Roman" panose="02020603050405020304" pitchFamily="18" charset="0"/>
                <a:cs typeface="Times New Roman" panose="02020603050405020304" pitchFamily="18" charset="0"/>
              </a:rPr>
              <a:t>Study and Design of Solar Powered Ice</a:t>
            </a:r>
          </a:p>
          <a:p>
            <a:pPr algn="ctr"/>
            <a:r>
              <a:rPr lang="en-US" sz="4400" b="1" dirty="0">
                <a:latin typeface="Times New Roman" panose="02020603050405020304" pitchFamily="18" charset="0"/>
                <a:cs typeface="Times New Roman" panose="02020603050405020304" pitchFamily="18" charset="0"/>
              </a:rPr>
              <a:t>Maker </a:t>
            </a:r>
            <a:endParaRPr lang="en-GB" sz="4400" b="1" dirty="0">
              <a:solidFill>
                <a:schemeClr val="bg1"/>
              </a:solidFill>
              <a:latin typeface="Times New Roman" panose="02020603050405020304" pitchFamily="18" charset="0"/>
              <a:cs typeface="Times New Roman" panose="02020603050405020304" pitchFamily="18" charset="0"/>
            </a:endParaRPr>
          </a:p>
        </p:txBody>
      </p:sp>
      <p:sp>
        <p:nvSpPr>
          <p:cNvPr id="2064" name="Text Box 16"/>
          <p:cNvSpPr txBox="1">
            <a:spLocks noChangeArrowheads="1"/>
          </p:cNvSpPr>
          <p:nvPr/>
        </p:nvSpPr>
        <p:spPr bwMode="auto">
          <a:xfrm>
            <a:off x="7597132" y="3581400"/>
            <a:ext cx="17983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endParaRPr lang="en-US" sz="3600"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Students :</a:t>
            </a:r>
          </a:p>
          <a:p>
            <a:pPr algn="ctr"/>
            <a:r>
              <a:rPr lang="en-US" sz="3400" b="1" dirty="0" err="1">
                <a:solidFill>
                  <a:schemeClr val="bg1"/>
                </a:solidFill>
                <a:latin typeface="Times New Roman" panose="02020603050405020304" pitchFamily="18" charset="0"/>
                <a:cs typeface="Times New Roman" panose="02020603050405020304" pitchFamily="18" charset="0"/>
              </a:rPr>
              <a:t>Turki</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Mathker</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Alotibi</a:t>
            </a:r>
            <a:r>
              <a:rPr lang="en-US" sz="3400" b="1" dirty="0">
                <a:solidFill>
                  <a:schemeClr val="bg1"/>
                </a:solidFill>
                <a:latin typeface="Times New Roman" panose="02020603050405020304" pitchFamily="18" charset="0"/>
                <a:cs typeface="Times New Roman" panose="02020603050405020304" pitchFamily="18" charset="0"/>
              </a:rPr>
              <a:t> , Yazeed Ghanem </a:t>
            </a:r>
            <a:r>
              <a:rPr lang="en-US" sz="3400" b="1" dirty="0" err="1">
                <a:solidFill>
                  <a:schemeClr val="bg1"/>
                </a:solidFill>
                <a:latin typeface="Times New Roman" panose="02020603050405020304" pitchFamily="18" charset="0"/>
                <a:cs typeface="Times New Roman" panose="02020603050405020304" pitchFamily="18" charset="0"/>
              </a:rPr>
              <a:t>ALanazi</a:t>
            </a:r>
            <a:r>
              <a:rPr lang="en-US" sz="3400" b="1" dirty="0">
                <a:solidFill>
                  <a:schemeClr val="bg1"/>
                </a:solidFill>
                <a:latin typeface="Times New Roman" panose="02020603050405020304" pitchFamily="18" charset="0"/>
                <a:cs typeface="Times New Roman" panose="02020603050405020304" pitchFamily="18" charset="0"/>
              </a:rPr>
              <a:t> , Nawaf Mohammed </a:t>
            </a:r>
            <a:r>
              <a:rPr lang="en-US" sz="3400" b="1" dirty="0" err="1">
                <a:solidFill>
                  <a:schemeClr val="bg1"/>
                </a:solidFill>
                <a:latin typeface="Times New Roman" panose="02020603050405020304" pitchFamily="18" charset="0"/>
                <a:cs typeface="Times New Roman" panose="02020603050405020304" pitchFamily="18" charset="0"/>
              </a:rPr>
              <a:t>Alquraini</a:t>
            </a:r>
            <a:r>
              <a:rPr lang="en-US" sz="3400" b="1" dirty="0">
                <a:solidFill>
                  <a:schemeClr val="bg1"/>
                </a:solidFill>
                <a:latin typeface="Times New Roman" panose="02020603050405020304" pitchFamily="18" charset="0"/>
                <a:cs typeface="Times New Roman" panose="02020603050405020304" pitchFamily="18" charset="0"/>
              </a:rPr>
              <a:t> , Majed </a:t>
            </a:r>
            <a:r>
              <a:rPr lang="en-US" sz="3400" b="1" dirty="0" err="1">
                <a:solidFill>
                  <a:schemeClr val="bg1"/>
                </a:solidFill>
                <a:latin typeface="Times New Roman" panose="02020603050405020304" pitchFamily="18" charset="0"/>
                <a:cs typeface="Times New Roman" panose="02020603050405020304" pitchFamily="18" charset="0"/>
              </a:rPr>
              <a:t>Abdulaziz</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Almuhaini</a:t>
            </a:r>
            <a:r>
              <a:rPr lang="en-US" sz="3400" b="1" dirty="0">
                <a:solidFill>
                  <a:schemeClr val="bg1"/>
                </a:solidFill>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Supervised by :</a:t>
            </a:r>
          </a:p>
          <a:p>
            <a:pPr algn="ctr"/>
            <a:r>
              <a:rPr lang="en-US" sz="3400" b="1" dirty="0">
                <a:solidFill>
                  <a:schemeClr val="bg1"/>
                </a:solidFill>
                <a:latin typeface="Times New Roman" panose="02020603050405020304" pitchFamily="18" charset="0"/>
                <a:cs typeface="Times New Roman" panose="02020603050405020304" pitchFamily="18" charset="0"/>
              </a:rPr>
              <a:t>Dr. </a:t>
            </a:r>
            <a:r>
              <a:rPr lang="en-US" sz="3400" b="1" dirty="0" err="1">
                <a:solidFill>
                  <a:schemeClr val="bg1"/>
                </a:solidFill>
                <a:latin typeface="Times New Roman" panose="02020603050405020304" pitchFamily="18" charset="0"/>
                <a:cs typeface="Times New Roman" panose="02020603050405020304" pitchFamily="18" charset="0"/>
              </a:rPr>
              <a:t>Lamjed</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Hadj</a:t>
            </a:r>
            <a:r>
              <a:rPr lang="en-US" sz="3400" b="1" dirty="0">
                <a:solidFill>
                  <a:schemeClr val="bg1"/>
                </a:solidFill>
                <a:latin typeface="Times New Roman" panose="02020603050405020304" pitchFamily="18" charset="0"/>
                <a:cs typeface="Times New Roman" panose="02020603050405020304" pitchFamily="18" charset="0"/>
              </a:rPr>
              <a:t> </a:t>
            </a:r>
            <a:r>
              <a:rPr lang="en-US" sz="3400" b="1" dirty="0" err="1">
                <a:solidFill>
                  <a:schemeClr val="bg1"/>
                </a:solidFill>
                <a:latin typeface="Times New Roman" panose="02020603050405020304" pitchFamily="18" charset="0"/>
                <a:cs typeface="Times New Roman" panose="02020603050405020304" pitchFamily="18" charset="0"/>
              </a:rPr>
              <a:t>Taieb</a:t>
            </a:r>
            <a:r>
              <a:rPr lang="en-US" sz="3400" b="1" dirty="0">
                <a:solidFill>
                  <a:schemeClr val="bg1"/>
                </a:solidFill>
                <a:latin typeface="Times New Roman" panose="02020603050405020304" pitchFamily="18" charset="0"/>
                <a:cs typeface="Times New Roman" panose="02020603050405020304" pitchFamily="18" charset="0"/>
              </a:rPr>
              <a:t> , Prof. </a:t>
            </a:r>
            <a:r>
              <a:rPr lang="en-US" sz="3400" b="1" dirty="0" err="1">
                <a:solidFill>
                  <a:schemeClr val="bg1"/>
                </a:solidFill>
                <a:latin typeface="Times New Roman" panose="02020603050405020304" pitchFamily="18" charset="0"/>
                <a:cs typeface="Times New Roman" panose="02020603050405020304" pitchFamily="18" charset="0"/>
              </a:rPr>
              <a:t>Abdulkader</a:t>
            </a:r>
            <a:r>
              <a:rPr lang="en-US" sz="3400" b="1" dirty="0">
                <a:solidFill>
                  <a:schemeClr val="bg1"/>
                </a:solidFill>
                <a:latin typeface="Times New Roman" panose="02020603050405020304" pitchFamily="18" charset="0"/>
                <a:cs typeface="Times New Roman" panose="02020603050405020304" pitchFamily="18" charset="0"/>
              </a:rPr>
              <a:t> Abdullah</a:t>
            </a:r>
            <a:endParaRPr lang="en-US" b="1" dirty="0">
              <a:solidFill>
                <a:schemeClr val="bg1"/>
              </a:solidFill>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2</a:t>
            </a:r>
            <a:r>
              <a:rPr lang="en-US" b="1" baseline="30000" dirty="0">
                <a:latin typeface="Times New Roman" panose="02020603050405020304" pitchFamily="18" charset="0"/>
                <a:cs typeface="Times New Roman" panose="02020603050405020304" pitchFamily="18" charset="0"/>
              </a:rPr>
              <a:t>nd</a:t>
            </a:r>
            <a:r>
              <a:rPr lang="en-US" b="1" dirty="0">
                <a:latin typeface="Times New Roman" panose="02020603050405020304" pitchFamily="18" charset="0"/>
                <a:cs typeface="Times New Roman" panose="02020603050405020304" pitchFamily="18" charset="0"/>
              </a:rPr>
              <a:t>  Semester  2021/2022</a:t>
            </a:r>
          </a:p>
          <a:p>
            <a:pPr algn="ctr"/>
            <a:endParaRPr lang="en-US" b="1" dirty="0">
              <a:solidFill>
                <a:schemeClr val="bg1"/>
              </a:solidFill>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sz="3600" b="1" dirty="0">
              <a:solidFill>
                <a:schemeClr val="bg1"/>
              </a:solidFill>
              <a:latin typeface="Times New Roman" panose="02020603050405020304" pitchFamily="18" charset="0"/>
              <a:cs typeface="Times New Roman" panose="02020603050405020304" pitchFamily="18" charset="0"/>
            </a:endParaRPr>
          </a:p>
          <a:p>
            <a:pPr algn="ctr"/>
            <a:endParaRPr lang="en-US" sz="1200" b="1" dirty="0">
              <a:solidFill>
                <a:schemeClr val="bg1"/>
              </a:solidFill>
              <a:latin typeface="Times New Roman" panose="02020603050405020304" pitchFamily="18" charset="0"/>
              <a:cs typeface="Times New Roman" panose="02020603050405020304" pitchFamily="18" charset="0"/>
            </a:endParaRPr>
          </a:p>
          <a:p>
            <a:pPr algn="ctr"/>
            <a:r>
              <a:rPr lang="en-US" sz="5400" b="1" dirty="0">
                <a:solidFill>
                  <a:schemeClr val="accent6">
                    <a:lumMod val="40000"/>
                    <a:lumOff val="60000"/>
                  </a:schemeClr>
                </a:solidFill>
                <a:latin typeface="Times New Roman" panose="02020603050405020304" pitchFamily="18" charset="0"/>
                <a:cs typeface="Times New Roman" panose="02020603050405020304" pitchFamily="18" charset="0"/>
              </a:rPr>
              <a:t> </a:t>
            </a:r>
          </a:p>
        </p:txBody>
      </p:sp>
      <p:sp>
        <p:nvSpPr>
          <p:cNvPr id="2073" name="Text Box 25"/>
          <p:cNvSpPr txBox="1">
            <a:spLocks noChangeArrowheads="1"/>
          </p:cNvSpPr>
          <p:nvPr/>
        </p:nvSpPr>
        <p:spPr bwMode="auto">
          <a:xfrm>
            <a:off x="1457686" y="23976099"/>
            <a:ext cx="754141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DESCRIPTION</a:t>
            </a:r>
          </a:p>
        </p:txBody>
      </p:sp>
      <p:sp>
        <p:nvSpPr>
          <p:cNvPr id="2075" name="Text Box 27"/>
          <p:cNvSpPr txBox="1">
            <a:spLocks noChangeArrowheads="1"/>
          </p:cNvSpPr>
          <p:nvPr/>
        </p:nvSpPr>
        <p:spPr bwMode="auto">
          <a:xfrm>
            <a:off x="23057025" y="33374254"/>
            <a:ext cx="754141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CONCLUSION</a:t>
            </a:r>
          </a:p>
        </p:txBody>
      </p:sp>
      <p:sp>
        <p:nvSpPr>
          <p:cNvPr id="2077" name="Text Box 29"/>
          <p:cNvSpPr txBox="1">
            <a:spLocks noChangeArrowheads="1"/>
          </p:cNvSpPr>
          <p:nvPr/>
        </p:nvSpPr>
        <p:spPr bwMode="auto">
          <a:xfrm>
            <a:off x="11684496" y="6375890"/>
            <a:ext cx="822721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DESIGN</a:t>
            </a:r>
          </a:p>
        </p:txBody>
      </p:sp>
      <p:sp>
        <p:nvSpPr>
          <p:cNvPr id="2166" name="Text Box 118"/>
          <p:cNvSpPr txBox="1">
            <a:spLocks noChangeArrowheads="1"/>
          </p:cNvSpPr>
          <p:nvPr/>
        </p:nvSpPr>
        <p:spPr bwMode="auto">
          <a:xfrm>
            <a:off x="2635355" y="6277779"/>
            <a:ext cx="5486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0"/>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4800" b="1" dirty="0">
                <a:solidFill>
                  <a:schemeClr val="accent1">
                    <a:lumMod val="50000"/>
                  </a:schemeClr>
                </a:solidFill>
                <a:latin typeface="Times New Roman" panose="02020603050405020304" pitchFamily="18" charset="0"/>
                <a:cs typeface="Times New Roman" panose="02020603050405020304" pitchFamily="18" charset="0"/>
              </a:rPr>
              <a:t>ABSTRACT</a:t>
            </a:r>
          </a:p>
        </p:txBody>
      </p:sp>
      <p:sp>
        <p:nvSpPr>
          <p:cNvPr id="2182" name="Text Box 134"/>
          <p:cNvSpPr txBox="1">
            <a:spLocks noChangeArrowheads="1"/>
          </p:cNvSpPr>
          <p:nvPr/>
        </p:nvSpPr>
        <p:spPr bwMode="auto">
          <a:xfrm>
            <a:off x="575922" y="7874824"/>
            <a:ext cx="9355207" cy="10895290"/>
          </a:xfrm>
          <a:prstGeom prst="rect">
            <a:avLst/>
          </a:prstGeom>
          <a:solidFill>
            <a:schemeClr val="bg1"/>
          </a:solidFill>
          <a:ln>
            <a:noFill/>
          </a:ln>
          <a:effectLst/>
        </p:spPr>
        <p:txBody>
          <a:bodyPr wrap="square" lIns="182880" tIns="182880" rIns="182880" bIns="182880">
            <a:spAutoFit/>
          </a:bodyPr>
          <a:lstStyle/>
          <a:p>
            <a:pPr algn="just"/>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First,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we will make a quick  review for the  concept of solar energy and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some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techniques that are used to produce ice. Secondly, we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present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the adsorption technique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that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we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have chosen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to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product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ice. The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principle of action and the properties of each component in this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device are explained.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After that,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we develop the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design and the calculation of the absorption ice maker machine that involves the important equations and we use the MATLAB program to solve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these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equations and perform calculations that help in designing all parts of the ice maker machine. For the design, we created the 3D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drawing </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through SolidWorks Software and the 2D technical drawings. Finally, </a:t>
            </a:r>
            <a:r>
              <a:rPr lang="en-US" sz="3800" dirty="0" smtClean="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we talk about safety</a:t>
            </a:r>
            <a:r>
              <a:rPr lang="en-US" sz="3800" dirty="0">
                <a:solidFill>
                  <a:schemeClr val="accent1">
                    <a:lumMod val="50000"/>
                  </a:schemeClr>
                </a:solidFill>
                <a:latin typeface="Times New Roman" panose="02020603050405020304" pitchFamily="18" charset="0"/>
                <a:ea typeface="Adobe Ming Std L" pitchFamily="18" charset="-128"/>
                <a:cs typeface="Times New Roman" panose="02020603050405020304" pitchFamily="18" charset="0"/>
              </a:rPr>
              <a:t>, maintenance and the cost of the ice maker machine. </a:t>
            </a:r>
          </a:p>
        </p:txBody>
      </p:sp>
      <p:sp>
        <p:nvSpPr>
          <p:cNvPr id="2186" name="Text Box 138"/>
          <p:cNvSpPr txBox="1">
            <a:spLocks noChangeArrowheads="1"/>
          </p:cNvSpPr>
          <p:nvPr/>
        </p:nvSpPr>
        <p:spPr bwMode="auto">
          <a:xfrm>
            <a:off x="21622560" y="35359110"/>
            <a:ext cx="10490400" cy="7140416"/>
          </a:xfrm>
          <a:prstGeom prst="rect">
            <a:avLst/>
          </a:prstGeom>
          <a:solidFill>
            <a:schemeClr val="bg1"/>
          </a:solidFill>
          <a:ln>
            <a:noFill/>
          </a:ln>
          <a:effectLst/>
        </p:spPr>
        <p:txBody>
          <a:bodyPr wrap="square" lIns="182880" tIns="182880" rIns="182880" bIns="182880">
            <a:spAutoFit/>
          </a:bodyPr>
          <a:lstStyle/>
          <a:p>
            <a:pPr marL="457200" lvl="0" indent="-457200" algn="just">
              <a:buFont typeface="Arial" panose="020B0604020202020204" pitchFamily="34" charset="0"/>
              <a:buChar char="•"/>
            </a:pPr>
            <a:r>
              <a:rPr lang="en-US" sz="4000" dirty="0">
                <a:solidFill>
                  <a:schemeClr val="accent1">
                    <a:lumMod val="50000"/>
                  </a:schemeClr>
                </a:solidFill>
                <a:latin typeface="Times New Roman" panose="02020603050405020304" pitchFamily="18" charset="0"/>
                <a:cs typeface="Times New Roman" panose="02020603050405020304" pitchFamily="18" charset="0"/>
              </a:rPr>
              <a:t>The device is designed according to safety </a:t>
            </a:r>
            <a:r>
              <a:rPr lang="en-US" sz="4000" dirty="0" smtClean="0">
                <a:solidFill>
                  <a:schemeClr val="accent1">
                    <a:lumMod val="50000"/>
                  </a:schemeClr>
                </a:solidFill>
                <a:latin typeface="Times New Roman" panose="02020603050405020304" pitchFamily="18" charset="0"/>
                <a:cs typeface="Times New Roman" panose="02020603050405020304" pitchFamily="18" charset="0"/>
              </a:rPr>
              <a:t>standards,</a:t>
            </a:r>
            <a:endParaRPr lang="en-US" sz="4000" dirty="0">
              <a:solidFill>
                <a:schemeClr val="accent1">
                  <a:lumMod val="50000"/>
                </a:schemeClr>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US" sz="4000" dirty="0">
                <a:solidFill>
                  <a:schemeClr val="accent1">
                    <a:lumMod val="50000"/>
                  </a:schemeClr>
                </a:solidFill>
                <a:latin typeface="Times New Roman" panose="02020603050405020304" pitchFamily="18" charset="0"/>
                <a:cs typeface="Times New Roman" panose="02020603050405020304" pitchFamily="18" charset="0"/>
              </a:rPr>
              <a:t>The device produces approximately five kilograms per </a:t>
            </a:r>
            <a:r>
              <a:rPr lang="en-US" sz="4000" dirty="0" smtClean="0">
                <a:solidFill>
                  <a:schemeClr val="accent1">
                    <a:lumMod val="50000"/>
                  </a:schemeClr>
                </a:solidFill>
                <a:latin typeface="Times New Roman" panose="02020603050405020304" pitchFamily="18" charset="0"/>
                <a:cs typeface="Times New Roman" panose="02020603050405020304" pitchFamily="18" charset="0"/>
              </a:rPr>
              <a:t>day,</a:t>
            </a:r>
            <a:endParaRPr lang="en-US" sz="4000" dirty="0">
              <a:solidFill>
                <a:schemeClr val="accent1">
                  <a:lumMod val="50000"/>
                </a:schemeClr>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US" sz="4000" dirty="0">
                <a:solidFill>
                  <a:schemeClr val="accent1">
                    <a:lumMod val="50000"/>
                  </a:schemeClr>
                </a:solidFill>
                <a:latin typeface="Times New Roman" panose="02020603050405020304" pitchFamily="18" charset="0"/>
                <a:cs typeface="Times New Roman" panose="02020603050405020304" pitchFamily="18" charset="0"/>
              </a:rPr>
              <a:t>The adsorption systems depend strongly on the adsorption and condensation </a:t>
            </a:r>
            <a:r>
              <a:rPr lang="en-US" sz="4000" dirty="0" smtClean="0">
                <a:solidFill>
                  <a:schemeClr val="accent1">
                    <a:lumMod val="50000"/>
                  </a:schemeClr>
                </a:solidFill>
                <a:latin typeface="Times New Roman" panose="02020603050405020304" pitchFamily="18" charset="0"/>
                <a:cs typeface="Times New Roman" panose="02020603050405020304" pitchFamily="18" charset="0"/>
              </a:rPr>
              <a:t>temperatures,</a:t>
            </a:r>
            <a:endParaRPr lang="en-US" sz="4000" dirty="0">
              <a:solidFill>
                <a:schemeClr val="accent1">
                  <a:lumMod val="50000"/>
                </a:schemeClr>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US" sz="4000" dirty="0">
                <a:solidFill>
                  <a:schemeClr val="accent1">
                    <a:lumMod val="50000"/>
                  </a:schemeClr>
                </a:solidFill>
                <a:latin typeface="Times New Roman" panose="02020603050405020304" pitchFamily="18" charset="0"/>
                <a:cs typeface="Times New Roman" panose="02020603050405020304" pitchFamily="18" charset="0"/>
              </a:rPr>
              <a:t>Activated carbon is one of the most important methods of </a:t>
            </a:r>
            <a:r>
              <a:rPr lang="en-US" sz="4000" dirty="0" smtClean="0">
                <a:solidFill>
                  <a:schemeClr val="accent1">
                    <a:lumMod val="50000"/>
                  </a:schemeClr>
                </a:solidFill>
                <a:latin typeface="Times New Roman" panose="02020603050405020304" pitchFamily="18" charset="0"/>
                <a:cs typeface="Times New Roman" panose="02020603050405020304" pitchFamily="18" charset="0"/>
              </a:rPr>
              <a:t>adsorption,</a:t>
            </a:r>
            <a:endParaRPr lang="en-US" sz="4000" dirty="0">
              <a:solidFill>
                <a:schemeClr val="accent1">
                  <a:lumMod val="50000"/>
                </a:schemeClr>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n-US" sz="4000" dirty="0">
                <a:solidFill>
                  <a:schemeClr val="accent1">
                    <a:lumMod val="50000"/>
                  </a:schemeClr>
                </a:solidFill>
                <a:latin typeface="Times New Roman" panose="02020603050405020304" pitchFamily="18" charset="0"/>
                <a:cs typeface="Times New Roman" panose="02020603050405020304" pitchFamily="18" charset="0"/>
              </a:rPr>
              <a:t>The ice produced can be used for various purposes such as in hospitals or for domestic use</a:t>
            </a:r>
            <a:r>
              <a:rPr lang="en-US" sz="40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4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685800"/>
            <a:ext cx="8077200" cy="5401479"/>
          </a:xfrm>
          <a:prstGeom prst="rect">
            <a:avLst/>
          </a:prstGeom>
        </p:spPr>
        <p:txBody>
          <a:bodyPr wrap="square">
            <a:spAutoFit/>
          </a:bodyPr>
          <a:lstStyle/>
          <a:p>
            <a:pPr algn="ctr">
              <a:spcAft>
                <a:spcPts val="4200"/>
              </a:spcAft>
            </a:pPr>
            <a:r>
              <a:rPr lang="en-US" sz="4000" b="1" dirty="0">
                <a:latin typeface="Times New Roman" panose="02020603050405020304" pitchFamily="18" charset="0"/>
                <a:cs typeface="Times New Roman" panose="02020603050405020304" pitchFamily="18" charset="0"/>
              </a:rPr>
              <a:t>Kingdon of Saudi Arabia</a:t>
            </a:r>
          </a:p>
          <a:p>
            <a:pPr algn="ctr">
              <a:spcAft>
                <a:spcPts val="4200"/>
              </a:spcAft>
            </a:pPr>
            <a:r>
              <a:rPr lang="en-US" sz="4000" b="1" dirty="0">
                <a:latin typeface="Times New Roman" panose="02020603050405020304" pitchFamily="18" charset="0"/>
                <a:cs typeface="Times New Roman" panose="02020603050405020304" pitchFamily="18" charset="0"/>
              </a:rPr>
              <a:t>Prince </a:t>
            </a:r>
            <a:r>
              <a:rPr lang="en-US" sz="4000" b="1" dirty="0" err="1">
                <a:latin typeface="Times New Roman" panose="02020603050405020304" pitchFamily="18" charset="0"/>
                <a:cs typeface="Times New Roman" panose="02020603050405020304" pitchFamily="18" charset="0"/>
              </a:rPr>
              <a:t>Sattam</a:t>
            </a:r>
            <a:r>
              <a:rPr lang="en-US" sz="4000" b="1" dirty="0">
                <a:latin typeface="Times New Roman" panose="02020603050405020304" pitchFamily="18" charset="0"/>
                <a:cs typeface="Times New Roman" panose="02020603050405020304" pitchFamily="18" charset="0"/>
              </a:rPr>
              <a:t> bin Abdulaziz University</a:t>
            </a:r>
          </a:p>
          <a:p>
            <a:pPr algn="ctr">
              <a:spcAft>
                <a:spcPts val="4200"/>
              </a:spcAft>
            </a:pPr>
            <a:r>
              <a:rPr lang="en-US" sz="4000" b="1" dirty="0">
                <a:latin typeface="Times New Roman" panose="02020603050405020304" pitchFamily="18" charset="0"/>
                <a:cs typeface="Times New Roman" panose="02020603050405020304" pitchFamily="18" charset="0"/>
              </a:rPr>
              <a:t>College of Engineering</a:t>
            </a:r>
          </a:p>
          <a:p>
            <a:pPr algn="ctr">
              <a:spcAft>
                <a:spcPts val="4200"/>
              </a:spcAft>
            </a:pPr>
            <a:r>
              <a:rPr lang="en-US" sz="4000" b="1" dirty="0">
                <a:latin typeface="Times New Roman" panose="02020603050405020304" pitchFamily="18" charset="0"/>
                <a:cs typeface="Times New Roman" panose="02020603050405020304" pitchFamily="18" charset="0"/>
              </a:rPr>
              <a:t>Mechanical Engineering Department</a:t>
            </a:r>
            <a:endParaRPr lang="fr-CA" sz="4000" b="1" dirty="0">
              <a:latin typeface="Times New Roman" panose="02020603050405020304" pitchFamily="18" charset="0"/>
              <a:cs typeface="Times New Roman" panose="02020603050405020304" pitchFamily="18" charset="0"/>
            </a:endParaRPr>
          </a:p>
        </p:txBody>
      </p:sp>
      <p:sp>
        <p:nvSpPr>
          <p:cNvPr id="30" name="Text Box 23"/>
          <p:cNvSpPr txBox="1">
            <a:spLocks noChangeArrowheads="1"/>
          </p:cNvSpPr>
          <p:nvPr/>
        </p:nvSpPr>
        <p:spPr bwMode="auto">
          <a:xfrm>
            <a:off x="24010259" y="21362195"/>
            <a:ext cx="5715000" cy="132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CONSTRAINTS</a:t>
            </a:r>
          </a:p>
        </p:txBody>
      </p:sp>
      <p:sp>
        <p:nvSpPr>
          <p:cNvPr id="31" name="Text Box 135"/>
          <p:cNvSpPr txBox="1">
            <a:spLocks noChangeArrowheads="1"/>
          </p:cNvSpPr>
          <p:nvPr/>
        </p:nvSpPr>
        <p:spPr bwMode="auto">
          <a:xfrm>
            <a:off x="21555251" y="22915043"/>
            <a:ext cx="10490400" cy="5339923"/>
          </a:xfrm>
          <a:prstGeom prst="rect">
            <a:avLst/>
          </a:prstGeom>
          <a:solidFill>
            <a:schemeClr val="bg1"/>
          </a:solidFill>
          <a:ln>
            <a:noFill/>
          </a:ln>
          <a:effectLst/>
        </p:spPr>
        <p:txBody>
          <a:bodyPr wrap="square" lIns="182880" tIns="182880" rIns="182880" bIns="182880">
            <a:spAutoFit/>
          </a:bodyPr>
          <a:lstStyle/>
          <a:p>
            <a:pPr algn="just" defTabSz="3291573" fontAlgn="auto">
              <a:lnSpc>
                <a:spcPct val="150000"/>
              </a:lnSpc>
              <a:spcBef>
                <a:spcPts val="0"/>
              </a:spcBef>
              <a:spcAft>
                <a:spcPts val="0"/>
              </a:spcAft>
            </a:pPr>
            <a:r>
              <a:rPr lang="en-US" sz="3800" dirty="0">
                <a:solidFill>
                  <a:schemeClr val="accent1">
                    <a:lumMod val="50000"/>
                  </a:schemeClr>
                </a:solidFill>
                <a:latin typeface="Times New Roman" panose="02020603050405020304" pitchFamily="18" charset="0"/>
                <a:cs typeface="Times New Roman" panose="02020603050405020304" pitchFamily="18" charset="0"/>
              </a:rPr>
              <a:t>Our study take in consideration the following constraints:</a:t>
            </a:r>
          </a:p>
          <a:p>
            <a:pPr algn="just" defTabSz="3291573" fontAlgn="auto">
              <a:lnSpc>
                <a:spcPct val="150000"/>
              </a:lnSpc>
              <a:spcBef>
                <a:spcPts val="0"/>
              </a:spcBef>
              <a:spcAft>
                <a:spcPts val="0"/>
              </a:spcAft>
              <a:buFontTx/>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Safety</a:t>
            </a:r>
          </a:p>
          <a:p>
            <a:pPr algn="just" defTabSz="3291573" fontAlgn="auto">
              <a:lnSpc>
                <a:spcPct val="150000"/>
              </a:lnSpc>
              <a:spcBef>
                <a:spcPts val="0"/>
              </a:spcBef>
              <a:spcAft>
                <a:spcPts val="0"/>
              </a:spcAft>
              <a:buFontTx/>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Environment</a:t>
            </a:r>
          </a:p>
          <a:p>
            <a:pPr algn="just" defTabSz="3291573" fontAlgn="auto">
              <a:lnSpc>
                <a:spcPct val="150000"/>
              </a:lnSpc>
              <a:spcBef>
                <a:spcPts val="0"/>
              </a:spcBef>
              <a:spcAft>
                <a:spcPts val="0"/>
              </a:spcAft>
              <a:buFontTx/>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Economic</a:t>
            </a:r>
          </a:p>
          <a:p>
            <a:pPr algn="just" defTabSz="3291573" fontAlgn="auto">
              <a:spcBef>
                <a:spcPts val="0"/>
              </a:spcBef>
              <a:spcAft>
                <a:spcPts val="0"/>
              </a:spcAft>
              <a:buFontTx/>
              <a:buChar char="-"/>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2" name="Text Box 135"/>
          <p:cNvSpPr txBox="1">
            <a:spLocks noChangeArrowheads="1"/>
          </p:cNvSpPr>
          <p:nvPr/>
        </p:nvSpPr>
        <p:spPr bwMode="auto">
          <a:xfrm>
            <a:off x="550791" y="25076427"/>
            <a:ext cx="9355207" cy="17327820"/>
          </a:xfrm>
          <a:prstGeom prst="rect">
            <a:avLst/>
          </a:prstGeom>
          <a:solidFill>
            <a:schemeClr val="bg1"/>
          </a:solidFill>
          <a:ln>
            <a:noFill/>
          </a:ln>
          <a:effectLst/>
        </p:spPr>
        <p:txBody>
          <a:bodyPr wrap="square" lIns="182880" tIns="182880" rIns="182880" bIns="182880">
            <a:spAutoFit/>
          </a:bodyPr>
          <a:lstStyle/>
          <a:p>
            <a:pPr algn="just"/>
            <a:r>
              <a:rPr lang="en-US" sz="3800" dirty="0">
                <a:solidFill>
                  <a:schemeClr val="accent1">
                    <a:lumMod val="50000"/>
                  </a:schemeClr>
                </a:solidFill>
                <a:latin typeface="Times New Roman" panose="02020603050405020304" pitchFamily="18" charset="0"/>
                <a:cs typeface="Times New Roman" panose="02020603050405020304" pitchFamily="18" charset="0"/>
              </a:rPr>
              <a:t>The Solar Power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Adsorption </a:t>
            </a:r>
            <a:r>
              <a:rPr lang="en-US" sz="3800" dirty="0">
                <a:solidFill>
                  <a:schemeClr val="accent1">
                    <a:lumMod val="50000"/>
                  </a:schemeClr>
                </a:solidFill>
                <a:latin typeface="Times New Roman" panose="02020603050405020304" pitchFamily="18" charset="0"/>
                <a:cs typeface="Times New Roman" panose="02020603050405020304" pitchFamily="18" charset="0"/>
              </a:rPr>
              <a:t>Refrigeration machine consists of four main components: a solar collector, a condenser, evaporator and ice box</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a:t>
            </a:r>
          </a:p>
          <a:p>
            <a:pPr algn="just"/>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The </a:t>
            </a:r>
            <a:r>
              <a:rPr lang="en-US" sz="3800" dirty="0">
                <a:solidFill>
                  <a:schemeClr val="accent1">
                    <a:lumMod val="50000"/>
                  </a:schemeClr>
                </a:solidFill>
                <a:latin typeface="Times New Roman" panose="02020603050405020304" pitchFamily="18" charset="0"/>
                <a:cs typeface="Times New Roman" panose="02020603050405020304" pitchFamily="18" charset="0"/>
              </a:rPr>
              <a:t>machine work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in a process </a:t>
            </a:r>
            <a:r>
              <a:rPr lang="en-US" sz="3800" dirty="0">
                <a:solidFill>
                  <a:schemeClr val="accent1">
                    <a:lumMod val="50000"/>
                  </a:schemeClr>
                </a:solidFill>
                <a:latin typeface="Times New Roman" panose="02020603050405020304" pitchFamily="18" charset="0"/>
                <a:cs typeface="Times New Roman" panose="02020603050405020304" pitchFamily="18" charset="0"/>
              </a:rPr>
              <a:t>divided into two periods, in the morning and at night.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Adsorbent </a:t>
            </a:r>
            <a:r>
              <a:rPr lang="en-US" sz="3800" dirty="0">
                <a:solidFill>
                  <a:schemeClr val="accent1">
                    <a:lumMod val="50000"/>
                  </a:schemeClr>
                </a:solidFill>
                <a:latin typeface="Times New Roman" panose="02020603050405020304" pitchFamily="18" charset="0"/>
                <a:cs typeface="Times New Roman" panose="02020603050405020304" pitchFamily="18" charset="0"/>
              </a:rPr>
              <a:t>is activated carbon and the adsorbed is Methanol. In the morning, when the collector is exposed to sunlight, the tubes get heated up and the activated carbon releases the methanol as a vapor inside these tubes.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Then, </a:t>
            </a:r>
            <a:r>
              <a:rPr lang="en-US" sz="3800" dirty="0">
                <a:solidFill>
                  <a:schemeClr val="accent1">
                    <a:lumMod val="50000"/>
                  </a:schemeClr>
                </a:solidFill>
                <a:latin typeface="Times New Roman" panose="02020603050405020304" pitchFamily="18" charset="0"/>
                <a:cs typeface="Times New Roman" panose="02020603050405020304" pitchFamily="18" charset="0"/>
              </a:rPr>
              <a:t>the methanol vapor goes to the condenser, which is condensed to a liquid and stored in the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receiver </a:t>
            </a:r>
            <a:r>
              <a:rPr lang="en-US" sz="3800" dirty="0">
                <a:solidFill>
                  <a:schemeClr val="accent1">
                    <a:lumMod val="50000"/>
                  </a:schemeClr>
                </a:solidFill>
                <a:latin typeface="Times New Roman" panose="02020603050405020304" pitchFamily="18" charset="0"/>
                <a:cs typeface="Times New Roman" panose="02020603050405020304" pitchFamily="18" charset="0"/>
              </a:rPr>
              <a:t>below the condenser as in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figure (</a:t>
            </a:r>
            <a:r>
              <a:rPr lang="en-US" sz="3800" dirty="0">
                <a:solidFill>
                  <a:schemeClr val="accent1">
                    <a:lumMod val="50000"/>
                  </a:schemeClr>
                </a:solidFill>
                <a:latin typeface="Times New Roman" panose="02020603050405020304" pitchFamily="18" charset="0"/>
                <a:cs typeface="Times New Roman" panose="02020603050405020304" pitchFamily="18" charset="0"/>
              </a:rPr>
              <a:t>1). After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condensing </a:t>
            </a:r>
            <a:r>
              <a:rPr lang="en-US" sz="3800" dirty="0">
                <a:solidFill>
                  <a:schemeClr val="accent1">
                    <a:lumMod val="50000"/>
                  </a:schemeClr>
                </a:solidFill>
                <a:latin typeface="Times New Roman" panose="02020603050405020304" pitchFamily="18" charset="0"/>
                <a:cs typeface="Times New Roman" panose="02020603050405020304" pitchFamily="18" charset="0"/>
              </a:rPr>
              <a:t>the methanol from vapor to liquid,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the </a:t>
            </a:r>
            <a:r>
              <a:rPr lang="en-US" sz="3800" dirty="0">
                <a:solidFill>
                  <a:schemeClr val="accent1">
                    <a:lumMod val="50000"/>
                  </a:schemeClr>
                </a:solidFill>
                <a:latin typeface="Times New Roman" panose="02020603050405020304" pitchFamily="18" charset="0"/>
                <a:cs typeface="Times New Roman" panose="02020603050405020304" pitchFamily="18" charset="0"/>
              </a:rPr>
              <a:t>temperature is very low.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During </a:t>
            </a:r>
            <a:r>
              <a:rPr lang="en-US" sz="3800" dirty="0">
                <a:solidFill>
                  <a:schemeClr val="accent1">
                    <a:lumMod val="50000"/>
                  </a:schemeClr>
                </a:solidFill>
                <a:latin typeface="Times New Roman" panose="02020603050405020304" pitchFamily="18" charset="0"/>
                <a:cs typeface="Times New Roman" panose="02020603050405020304" pitchFamily="18" charset="0"/>
              </a:rPr>
              <a:t>the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nighttime the </a:t>
            </a:r>
            <a:r>
              <a:rPr lang="en-US" sz="3800" dirty="0">
                <a:solidFill>
                  <a:schemeClr val="accent1">
                    <a:lumMod val="50000"/>
                  </a:schemeClr>
                </a:solidFill>
                <a:latin typeface="Times New Roman" panose="02020603050405020304" pitchFamily="18" charset="0"/>
                <a:cs typeface="Times New Roman" panose="02020603050405020304" pitchFamily="18" charset="0"/>
              </a:rPr>
              <a:t>valves open and the liquid methanol goes from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receiver </a:t>
            </a:r>
            <a:r>
              <a:rPr lang="en-US" sz="3800" dirty="0">
                <a:solidFill>
                  <a:schemeClr val="accent1">
                    <a:lumMod val="50000"/>
                  </a:schemeClr>
                </a:solidFill>
                <a:latin typeface="Times New Roman" panose="02020603050405020304" pitchFamily="18" charset="0"/>
                <a:cs typeface="Times New Roman" panose="02020603050405020304" pitchFamily="18" charset="0"/>
              </a:rPr>
              <a:t>to evaporator inside the ice box. In this period of the absorption process, the methanol turns to vapor by absorbing heat from the water, and the water inside the ice box cools and becomes ice. The methanol turns into vapor and goes to the adsorbent bed where the pressure and temperature are low because it does not take solar radiation in the night and is absorbed by activated carbon in the adsorbent bed. </a:t>
            </a:r>
          </a:p>
        </p:txBody>
      </p:sp>
      <p:sp>
        <p:nvSpPr>
          <p:cNvPr id="37" name="Text Box 29"/>
          <p:cNvSpPr txBox="1">
            <a:spLocks noChangeArrowheads="1"/>
          </p:cNvSpPr>
          <p:nvPr/>
        </p:nvSpPr>
        <p:spPr bwMode="auto">
          <a:xfrm>
            <a:off x="22555132" y="6375890"/>
            <a:ext cx="822721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cap="all" dirty="0">
                <a:solidFill>
                  <a:schemeClr val="accent1">
                    <a:lumMod val="50000"/>
                  </a:schemeClr>
                </a:solidFill>
                <a:latin typeface="Times New Roman" panose="02020603050405020304" pitchFamily="18" charset="0"/>
                <a:cs typeface="Times New Roman" panose="02020603050405020304" pitchFamily="18" charset="0"/>
              </a:rPr>
              <a:t>Modeling</a:t>
            </a:r>
          </a:p>
        </p:txBody>
      </p:sp>
      <p:sp>
        <p:nvSpPr>
          <p:cNvPr id="44" name="Text Box 137"/>
          <p:cNvSpPr txBox="1">
            <a:spLocks noChangeArrowheads="1"/>
          </p:cNvSpPr>
          <p:nvPr/>
        </p:nvSpPr>
        <p:spPr bwMode="auto">
          <a:xfrm>
            <a:off x="21622560" y="7874824"/>
            <a:ext cx="10490400" cy="12618839"/>
          </a:xfrm>
          <a:prstGeom prst="rect">
            <a:avLst/>
          </a:prstGeom>
          <a:solidFill>
            <a:schemeClr val="bg1"/>
          </a:solidFill>
          <a:ln>
            <a:noFill/>
          </a:ln>
          <a:effectLst/>
        </p:spPr>
        <p:txBody>
          <a:bodyPr wrap="square" lIns="182880" tIns="182880" rIns="182880" bIns="182880">
            <a:spAutoFit/>
          </a:bodyPr>
          <a:lstStyle/>
          <a:p>
            <a:pPr algn="just" defTabSz="3291573" fontAlgn="auto">
              <a:spcBef>
                <a:spcPts val="0"/>
              </a:spcBef>
              <a:spcAft>
                <a:spcPts val="0"/>
              </a:spcAft>
            </a:pPr>
            <a:r>
              <a:rPr lang="en-US" sz="3800" dirty="0">
                <a:solidFill>
                  <a:schemeClr val="accent1">
                    <a:lumMod val="50000"/>
                  </a:schemeClr>
                </a:solidFill>
                <a:latin typeface="Times New Roman" panose="02020603050405020304" pitchFamily="18" charset="0"/>
                <a:cs typeface="Times New Roman" panose="02020603050405020304" pitchFamily="18" charset="0"/>
              </a:rPr>
              <a:t>The model is based on the heat balance equations of the solar collector, the combined absorption layer, the condenser and the </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evaporator:</a:t>
            </a: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algn="just" defTabSz="3291573" fontAlgn="auto">
              <a:spcBef>
                <a:spcPts val="0"/>
              </a:spcBef>
              <a:spcAft>
                <a:spcPts val="0"/>
              </a:spcAft>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The general energy balance at steady state of the evaporator is given by:</a:t>
            </a:r>
          </a:p>
          <a:p>
            <a:pPr marL="571500" indent="-571500" algn="just" defTabSz="3291573" fontAlgn="auto">
              <a:spcBef>
                <a:spcPts val="0"/>
              </a:spcBef>
              <a:spcAft>
                <a:spcPts val="0"/>
              </a:spcAft>
              <a:buFont typeface="Calibri" panose="020F0502020204030204" pitchFamily="34" charset="0"/>
              <a:buChar char="₋"/>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Mass of methanol:</a:t>
            </a:r>
          </a:p>
          <a:p>
            <a:pPr marL="571500" indent="-571500" algn="just" defTabSz="3291573" fontAlgn="auto">
              <a:spcBef>
                <a:spcPts val="0"/>
              </a:spcBef>
              <a:spcAft>
                <a:spcPts val="0"/>
              </a:spcAft>
              <a:buFont typeface="Calibri" panose="020F0502020204030204" pitchFamily="34" charset="0"/>
              <a:buChar char="₋"/>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The general energy balance at steady state of the condenser is given by:</a:t>
            </a:r>
          </a:p>
          <a:p>
            <a:pPr marL="571500" indent="-571500" algn="just" defTabSz="3291573" fontAlgn="auto">
              <a:spcBef>
                <a:spcPts val="0"/>
              </a:spcBef>
              <a:spcAft>
                <a:spcPts val="0"/>
              </a:spcAft>
              <a:buFont typeface="Calibri" panose="020F0502020204030204" pitchFamily="34" charset="0"/>
              <a:buChar char="₋"/>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algn="just" defTabSz="3291573" fontAlgn="auto">
              <a:spcBef>
                <a:spcPts val="0"/>
              </a:spcBef>
              <a:spcAft>
                <a:spcPts val="0"/>
              </a:spcAft>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marL="571500" indent="-571500" algn="just" defTabSz="3291573" fontAlgn="auto">
              <a:spcBef>
                <a:spcPts val="0"/>
              </a:spcBef>
              <a:spcAft>
                <a:spcPts val="0"/>
              </a:spcAft>
              <a:buFont typeface="Calibri" panose="020F0502020204030204"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The energy balance at steady state of the collector is given by:</a:t>
            </a:r>
          </a:p>
          <a:p>
            <a:pPr marL="571500" indent="-571500" algn="just" defTabSz="3291573" fontAlgn="auto">
              <a:spcBef>
                <a:spcPts val="0"/>
              </a:spcBef>
              <a:spcAft>
                <a:spcPts val="0"/>
              </a:spcAft>
              <a:buFont typeface="Calibri" panose="020F0502020204030204" pitchFamily="34" charset="0"/>
              <a:buChar char="₋"/>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algn="just" defTabSz="3291573" fontAlgn="auto">
              <a:spcBef>
                <a:spcPts val="0"/>
              </a:spcBef>
              <a:spcAft>
                <a:spcPts val="0"/>
              </a:spcAft>
            </a:pP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algn="just" defTabSz="3291573" fontAlgn="auto">
              <a:spcBef>
                <a:spcPts val="0"/>
              </a:spcBef>
              <a:spcAft>
                <a:spcPts val="0"/>
              </a:spcAft>
            </a:pP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26"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Text Box 23"/>
          <p:cNvSpPr txBox="1">
            <a:spLocks noChangeArrowheads="1"/>
          </p:cNvSpPr>
          <p:nvPr/>
        </p:nvSpPr>
        <p:spPr bwMode="auto">
          <a:xfrm>
            <a:off x="2323320" y="19442178"/>
            <a:ext cx="5715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OBJECTIVES</a:t>
            </a:r>
          </a:p>
        </p:txBody>
      </p:sp>
      <p:sp>
        <p:nvSpPr>
          <p:cNvPr id="42" name="Text Box 135"/>
          <p:cNvSpPr txBox="1">
            <a:spLocks noChangeArrowheads="1"/>
          </p:cNvSpPr>
          <p:nvPr/>
        </p:nvSpPr>
        <p:spPr bwMode="auto">
          <a:xfrm>
            <a:off x="503216" y="20765115"/>
            <a:ext cx="9355207" cy="3293209"/>
          </a:xfrm>
          <a:prstGeom prst="rect">
            <a:avLst/>
          </a:prstGeom>
          <a:solidFill>
            <a:schemeClr val="bg1"/>
          </a:solidFill>
          <a:ln>
            <a:noFill/>
          </a:ln>
          <a:effectLst/>
        </p:spPr>
        <p:txBody>
          <a:bodyPr wrap="square" lIns="182880" tIns="182880" rIns="182880" bIns="182880">
            <a:spAutoFit/>
          </a:bodyPr>
          <a:lstStyle/>
          <a:p>
            <a:pPr algn="just" defTabSz="3291573" fontAlgn="auto">
              <a:spcBef>
                <a:spcPts val="0"/>
              </a:spcBef>
              <a:spcAft>
                <a:spcPts val="0"/>
              </a:spcAft>
            </a:pPr>
            <a:r>
              <a:rPr lang="en-US" sz="3800" dirty="0">
                <a:solidFill>
                  <a:schemeClr val="accent1">
                    <a:lumMod val="50000"/>
                  </a:schemeClr>
                </a:solidFill>
                <a:latin typeface="Times New Roman" panose="02020603050405020304" pitchFamily="18" charset="0"/>
                <a:cs typeface="Times New Roman" panose="02020603050405020304" pitchFamily="18" charset="0"/>
              </a:rPr>
              <a:t>- Study and Design of Solar Powered Ice</a:t>
            </a:r>
          </a:p>
          <a:p>
            <a:pPr algn="just" defTabSz="3291573" fontAlgn="auto">
              <a:spcBef>
                <a:spcPts val="0"/>
              </a:spcBef>
              <a:spcAft>
                <a:spcPts val="0"/>
              </a:spcAft>
            </a:pPr>
            <a:r>
              <a:rPr lang="en-US" sz="3800" dirty="0">
                <a:solidFill>
                  <a:schemeClr val="accent1">
                    <a:lumMod val="50000"/>
                  </a:schemeClr>
                </a:solidFill>
                <a:latin typeface="Times New Roman" panose="02020603050405020304" pitchFamily="18" charset="0"/>
                <a:cs typeface="Times New Roman" panose="02020603050405020304" pitchFamily="18" charset="0"/>
              </a:rPr>
              <a:t>Maker.</a:t>
            </a:r>
          </a:p>
          <a:p>
            <a:pPr algn="just" defTabSz="3291573" fontAlgn="auto">
              <a:spcBef>
                <a:spcPts val="0"/>
              </a:spcBef>
              <a:spcAft>
                <a:spcPts val="0"/>
              </a:spcAft>
            </a:pPr>
            <a:r>
              <a:rPr lang="en-US" sz="3800" dirty="0">
                <a:solidFill>
                  <a:schemeClr val="accent1">
                    <a:lumMod val="50000"/>
                  </a:schemeClr>
                </a:solidFill>
                <a:latin typeface="Times New Roman" panose="02020603050405020304" pitchFamily="18" charset="0"/>
                <a:cs typeface="Times New Roman" panose="02020603050405020304" pitchFamily="18" charset="0"/>
              </a:rPr>
              <a:t>- Calculations and sizing the different parts of the machine.</a:t>
            </a:r>
          </a:p>
          <a:p>
            <a:pPr algn="just" defTabSz="3291573" fontAlgn="auto">
              <a:spcBef>
                <a:spcPts val="0"/>
              </a:spcBef>
              <a:spcAft>
                <a:spcPts val="0"/>
              </a:spcAft>
              <a:buFontTx/>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Cost analysis.</a:t>
            </a:r>
          </a:p>
        </p:txBody>
      </p:sp>
      <p:sp>
        <p:nvSpPr>
          <p:cNvPr id="3074"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 name="Rectangle 69"/>
          <p:cNvSpPr/>
          <p:nvPr/>
        </p:nvSpPr>
        <p:spPr>
          <a:xfrm>
            <a:off x="21582535" y="30349921"/>
            <a:ext cx="10490400" cy="3308598"/>
          </a:xfrm>
          <a:prstGeom prst="rect">
            <a:avLst/>
          </a:prstGeom>
          <a:solidFill>
            <a:srgbClr val="FFFFFF"/>
          </a:solidFill>
        </p:spPr>
        <p:txBody>
          <a:bodyPr wrap="square">
            <a:spAutoFit/>
          </a:bodyPr>
          <a:lstStyle/>
          <a:p>
            <a:pPr algn="just">
              <a:lnSpc>
                <a:spcPct val="150000"/>
              </a:lnSpc>
            </a:pPr>
            <a:r>
              <a:rPr lang="en-US" sz="3800" dirty="0">
                <a:solidFill>
                  <a:schemeClr val="accent1">
                    <a:lumMod val="50000"/>
                  </a:schemeClr>
                </a:solidFill>
                <a:latin typeface="Times New Roman" panose="02020603050405020304" pitchFamily="18" charset="0"/>
                <a:cs typeface="Times New Roman" panose="02020603050405020304" pitchFamily="18" charset="0"/>
              </a:rPr>
              <a:t>Collector has the highest cost that represents 48% of the total device cost .The total cost of the device is around </a:t>
            </a:r>
            <a:r>
              <a:rPr lang="en-US" sz="3800" b="1" dirty="0">
                <a:solidFill>
                  <a:schemeClr val="accent1">
                    <a:lumMod val="50000"/>
                  </a:schemeClr>
                </a:solidFill>
                <a:latin typeface="Times New Roman" panose="02020603050405020304" pitchFamily="18" charset="0"/>
                <a:cs typeface="Times New Roman" panose="02020603050405020304" pitchFamily="18" charset="0"/>
              </a:rPr>
              <a:t>4150 SAR</a:t>
            </a:r>
            <a:r>
              <a:rPr lang="en-US" sz="3800" dirty="0">
                <a:solidFill>
                  <a:schemeClr val="accent1">
                    <a:lumMod val="50000"/>
                  </a:schemeClr>
                </a:solidFill>
                <a:latin typeface="Times New Roman" panose="02020603050405020304" pitchFamily="18" charset="0"/>
                <a:cs typeface="Times New Roman" panose="02020603050405020304" pitchFamily="18" charset="0"/>
              </a:rPr>
              <a:t>.</a:t>
            </a:r>
          </a:p>
          <a:p>
            <a:pPr algn="just"/>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1" name="Text Box 27"/>
          <p:cNvSpPr txBox="1">
            <a:spLocks noChangeArrowheads="1"/>
          </p:cNvSpPr>
          <p:nvPr/>
        </p:nvSpPr>
        <p:spPr bwMode="auto">
          <a:xfrm>
            <a:off x="22898030" y="28665030"/>
            <a:ext cx="754141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solidFill>
                  <a:schemeClr val="accent1">
                    <a:lumMod val="50000"/>
                  </a:schemeClr>
                </a:solidFill>
                <a:latin typeface="Times New Roman" panose="02020603050405020304" pitchFamily="18" charset="0"/>
                <a:cs typeface="Times New Roman" panose="02020603050405020304" pitchFamily="18" charset="0"/>
              </a:rPr>
              <a:t>COST ANALYSIS</a:t>
            </a:r>
          </a:p>
        </p:txBody>
      </p:sp>
      <p:sp>
        <p:nvSpPr>
          <p:cNvPr id="72" name="Rectangle 71"/>
          <p:cNvSpPr/>
          <p:nvPr/>
        </p:nvSpPr>
        <p:spPr>
          <a:xfrm>
            <a:off x="10404005" y="7910683"/>
            <a:ext cx="10341821" cy="6232475"/>
          </a:xfrm>
          <a:prstGeom prst="rect">
            <a:avLst/>
          </a:prstGeom>
          <a:solidFill>
            <a:schemeClr val="bg1"/>
          </a:solidFill>
        </p:spPr>
        <p:txBody>
          <a:bodyPr wrap="square">
            <a:spAutoFit/>
          </a:bodyPr>
          <a:lstStyle/>
          <a:p>
            <a:pPr>
              <a:lnSpc>
                <a:spcPct val="150000"/>
              </a:lnSpc>
            </a:pPr>
            <a:r>
              <a:rPr lang="en-US" sz="3800" dirty="0">
                <a:solidFill>
                  <a:schemeClr val="accent1">
                    <a:lumMod val="50000"/>
                  </a:schemeClr>
                </a:solidFill>
                <a:latin typeface="Times New Roman" panose="02020603050405020304" pitchFamily="18" charset="0"/>
                <a:cs typeface="Times New Roman" panose="02020603050405020304" pitchFamily="18" charset="0"/>
              </a:rPr>
              <a:t>The device has many advantages, including</a:t>
            </a:r>
            <a:r>
              <a:rPr lang="ar-SA" sz="3800" dirty="0">
                <a:solidFill>
                  <a:schemeClr val="accent1">
                    <a:lumMod val="50000"/>
                  </a:schemeClr>
                </a:solidFill>
                <a:latin typeface="Times New Roman" panose="02020603050405020304" pitchFamily="18" charset="0"/>
                <a:cs typeface="Times New Roman" panose="02020603050405020304" pitchFamily="18" charset="0"/>
              </a:rPr>
              <a:t>:</a:t>
            </a:r>
            <a:endParaRPr lang="en-US" sz="3800"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50000"/>
              </a:lnSpc>
              <a:buFont typeface="Arial"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Very suited for developing countries.</a:t>
            </a:r>
          </a:p>
          <a:p>
            <a:pPr>
              <a:lnSpc>
                <a:spcPct val="150000"/>
              </a:lnSpc>
              <a:buFont typeface="Arial"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Simplified design.</a:t>
            </a:r>
          </a:p>
          <a:p>
            <a:pPr>
              <a:lnSpc>
                <a:spcPct val="150000"/>
              </a:lnSpc>
              <a:buFont typeface="Arial"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Low maintenance.</a:t>
            </a:r>
          </a:p>
          <a:p>
            <a:pPr>
              <a:lnSpc>
                <a:spcPct val="150000"/>
              </a:lnSpc>
              <a:buFont typeface="Arial"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Extended life time.</a:t>
            </a:r>
          </a:p>
          <a:p>
            <a:pPr>
              <a:lnSpc>
                <a:spcPct val="150000"/>
              </a:lnSpc>
              <a:buFont typeface="Arial"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Renewable energy consumption.</a:t>
            </a:r>
          </a:p>
          <a:p>
            <a:pPr>
              <a:lnSpc>
                <a:spcPct val="150000"/>
              </a:lnSpc>
              <a:buFont typeface="Arial" pitchFamily="34" charset="0"/>
              <a:buChar char="•"/>
            </a:pPr>
            <a:r>
              <a:rPr lang="en-US" sz="3800" dirty="0">
                <a:solidFill>
                  <a:schemeClr val="accent1">
                    <a:lumMod val="50000"/>
                  </a:schemeClr>
                </a:solidFill>
                <a:latin typeface="Times New Roman" panose="02020603050405020304" pitchFamily="18" charset="0"/>
                <a:cs typeface="Times New Roman" panose="02020603050405020304" pitchFamily="18" charset="0"/>
              </a:rPr>
              <a:t> Don't need electricity</a:t>
            </a:r>
            <a:r>
              <a:rPr lang="en-US" sz="38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38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18" t="24066" r="2278" b="18408"/>
          <a:stretch/>
        </p:blipFill>
        <p:spPr>
          <a:xfrm>
            <a:off x="25709864" y="838200"/>
            <a:ext cx="7042282" cy="4197929"/>
          </a:xfrm>
          <a:prstGeom prst="rect">
            <a:avLst/>
          </a:prstGeom>
        </p:spPr>
      </p:pic>
      <mc:AlternateContent xmlns:mc="http://schemas.openxmlformats.org/markup-compatibility/2006" xmlns:a14="http://schemas.microsoft.com/office/drawing/2010/main">
        <mc:Choice Requires="a14">
          <p:sp>
            <p:nvSpPr>
              <p:cNvPr id="3" name="مربع نص 2">
                <a:extLst>
                  <a:ext uri="{FF2B5EF4-FFF2-40B4-BE49-F238E27FC236}">
                    <a16:creationId xmlns:a16="http://schemas.microsoft.com/office/drawing/2014/main" id="{E1F91F22-61B0-4EC2-9233-20EB509489A5}"/>
                  </a:ext>
                </a:extLst>
              </p:cNvPr>
              <p:cNvSpPr txBox="1"/>
              <p:nvPr/>
            </p:nvSpPr>
            <p:spPr>
              <a:xfrm>
                <a:off x="21381360" y="11731084"/>
                <a:ext cx="10972800" cy="1150443"/>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1">
                              <a:lumMod val="50000"/>
                            </a:schemeClr>
                          </a:solidFill>
                          <a:latin typeface="Cambria Math" panose="02040503050406030204" pitchFamily="18" charset="0"/>
                        </a:rPr>
                        <m:t>𝐐</m:t>
                      </m:r>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𝑴</m:t>
                          </m:r>
                        </m:e>
                        <m:sub>
                          <m:r>
                            <a:rPr lang="en-US" b="1" i="1">
                              <a:solidFill>
                                <a:schemeClr val="accent1">
                                  <a:lumMod val="50000"/>
                                </a:schemeClr>
                              </a:solidFill>
                              <a:latin typeface="Cambria Math" panose="02040503050406030204" pitchFamily="18" charset="0"/>
                            </a:rPr>
                            <m:t>𝒊𝒄𝒆</m:t>
                          </m:r>
                        </m:sub>
                      </m:sSub>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m:t>
                          </m:r>
                          <m:r>
                            <a:rPr lang="en-US" b="1" i="1">
                              <a:solidFill>
                                <a:schemeClr val="accent1">
                                  <a:lumMod val="50000"/>
                                </a:schemeClr>
                              </a:solidFill>
                              <a:latin typeface="Cambria Math" panose="02040503050406030204" pitchFamily="18" charset="0"/>
                            </a:rPr>
                            <m:t>𝑪</m:t>
                          </m:r>
                        </m:e>
                        <m:sub>
                          <m:r>
                            <a:rPr lang="en-US" b="1" i="1">
                              <a:solidFill>
                                <a:schemeClr val="accent1">
                                  <a:lumMod val="50000"/>
                                </a:schemeClr>
                              </a:solidFill>
                              <a:latin typeface="Cambria Math" panose="02040503050406030204" pitchFamily="18" charset="0"/>
                            </a:rPr>
                            <m:t>𝒑𝒘</m:t>
                          </m:r>
                        </m:sub>
                      </m:sSub>
                      <m:r>
                        <a:rPr lang="en-US" b="1" i="1">
                          <a:solidFill>
                            <a:schemeClr val="accent1">
                              <a:lumMod val="50000"/>
                            </a:schemeClr>
                          </a:solidFill>
                          <a:latin typeface="Cambria Math" panose="02040503050406030204" pitchFamily="18" charset="0"/>
                        </a:rPr>
                        <m:t>∗</m:t>
                      </m:r>
                      <m:d>
                        <m:dPr>
                          <m:ctrlPr>
                            <a:rPr lang="en-US" b="1" i="1">
                              <a:solidFill>
                                <a:schemeClr val="accent1">
                                  <a:lumMod val="50000"/>
                                </a:schemeClr>
                              </a:solidFill>
                              <a:latin typeface="Cambria Math" panose="02040503050406030204" pitchFamily="18" charset="0"/>
                            </a:rPr>
                          </m:ctrlPr>
                        </m:dPr>
                        <m:e>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𝑻</m:t>
                              </m:r>
                            </m:e>
                            <m:sub>
                              <m:r>
                                <a:rPr lang="en-US" b="1" i="1">
                                  <a:solidFill>
                                    <a:schemeClr val="accent1">
                                      <a:lumMod val="50000"/>
                                    </a:schemeClr>
                                  </a:solidFill>
                                  <a:latin typeface="Cambria Math" panose="02040503050406030204" pitchFamily="18" charset="0"/>
                                </a:rPr>
                                <m:t>𝒊𝒘</m:t>
                              </m:r>
                            </m:sub>
                          </m:sSub>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𝑻</m:t>
                              </m:r>
                            </m:e>
                            <m:sub>
                              <m:r>
                                <a:rPr lang="en-US" b="1" i="1">
                                  <a:solidFill>
                                    <a:schemeClr val="accent1">
                                      <a:lumMod val="50000"/>
                                    </a:schemeClr>
                                  </a:solidFill>
                                  <a:latin typeface="Cambria Math" panose="02040503050406030204" pitchFamily="18" charset="0"/>
                                </a:rPr>
                                <m:t>𝒘</m:t>
                              </m:r>
                            </m:sub>
                          </m:sSub>
                        </m:e>
                      </m:d>
                      <m:r>
                        <a:rPr lang="en-US" b="1" i="1">
                          <a:solidFill>
                            <a:schemeClr val="accent1">
                              <a:lumMod val="50000"/>
                            </a:schemeClr>
                          </a:solidFill>
                          <a:latin typeface="Cambria Math" panose="02040503050406030204" pitchFamily="18" charset="0"/>
                        </a:rPr>
                        <m:t>+</m:t>
                      </m:r>
                      <m:d>
                        <m:dPr>
                          <m:begChr m:val="["/>
                          <m:endChr m:val="]"/>
                          <m:ctrlPr>
                            <a:rPr lang="en-US" b="1" i="1">
                              <a:solidFill>
                                <a:schemeClr val="accent1">
                                  <a:lumMod val="50000"/>
                                </a:schemeClr>
                              </a:solidFill>
                              <a:latin typeface="Cambria Math" panose="02040503050406030204" pitchFamily="18" charset="0"/>
                            </a:rPr>
                          </m:ctrlPr>
                        </m:dPr>
                        <m:e>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𝑳</m:t>
                              </m:r>
                            </m:e>
                            <m:sub>
                              <m:r>
                                <a:rPr lang="en-US" b="1" i="1">
                                  <a:solidFill>
                                    <a:schemeClr val="accent1">
                                      <a:lumMod val="50000"/>
                                    </a:schemeClr>
                                  </a:solidFill>
                                  <a:latin typeface="Cambria Math" panose="02040503050406030204" pitchFamily="18" charset="0"/>
                                </a:rPr>
                                <m:t>𝒊𝒄𝒆</m:t>
                              </m:r>
                            </m:sub>
                          </m:sSub>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𝑪</m:t>
                              </m:r>
                            </m:e>
                            <m:sub>
                              <m:r>
                                <a:rPr lang="en-US" b="1" i="1">
                                  <a:solidFill>
                                    <a:schemeClr val="accent1">
                                      <a:lumMod val="50000"/>
                                    </a:schemeClr>
                                  </a:solidFill>
                                  <a:latin typeface="Cambria Math" panose="02040503050406030204" pitchFamily="18" charset="0"/>
                                </a:rPr>
                                <m:t>𝒑𝒊𝒄𝒆</m:t>
                              </m:r>
                              <m:r>
                                <a:rPr lang="en-US" b="1" i="1">
                                  <a:solidFill>
                                    <a:schemeClr val="accent1">
                                      <a:lumMod val="50000"/>
                                    </a:schemeClr>
                                  </a:solidFill>
                                  <a:latin typeface="Cambria Math" panose="02040503050406030204" pitchFamily="18" charset="0"/>
                                </a:rPr>
                                <m:t> </m:t>
                              </m:r>
                            </m:sub>
                          </m:sSub>
                          <m:r>
                            <a:rPr lang="en-US" b="1" i="1">
                              <a:solidFill>
                                <a:schemeClr val="accent1">
                                  <a:lumMod val="50000"/>
                                </a:schemeClr>
                              </a:solidFill>
                              <a:latin typeface="Cambria Math" panose="02040503050406030204" pitchFamily="18" charset="0"/>
                            </a:rPr>
                            <m:t>∗</m:t>
                          </m:r>
                          <m:d>
                            <m:dPr>
                              <m:ctrlPr>
                                <a:rPr lang="en-US" b="1" i="1">
                                  <a:solidFill>
                                    <a:schemeClr val="accent1">
                                      <a:lumMod val="50000"/>
                                    </a:schemeClr>
                                  </a:solidFill>
                                  <a:latin typeface="Cambria Math" panose="02040503050406030204" pitchFamily="18" charset="0"/>
                                </a:rPr>
                              </m:ctrlPr>
                            </m:dPr>
                            <m:e>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𝑻</m:t>
                                  </m:r>
                                </m:e>
                                <m:sub>
                                  <m:r>
                                    <a:rPr lang="en-US" b="1" i="1">
                                      <a:solidFill>
                                        <a:schemeClr val="accent1">
                                          <a:lumMod val="50000"/>
                                        </a:schemeClr>
                                      </a:solidFill>
                                      <a:latin typeface="Cambria Math" panose="02040503050406030204" pitchFamily="18" charset="0"/>
                                    </a:rPr>
                                    <m:t>𝒘</m:t>
                                  </m:r>
                                </m:sub>
                              </m:sSub>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𝑻</m:t>
                                  </m:r>
                                </m:e>
                                <m:sub>
                                  <m:r>
                                    <a:rPr lang="en-US" b="1" i="1">
                                      <a:solidFill>
                                        <a:schemeClr val="accent1">
                                          <a:lumMod val="50000"/>
                                        </a:schemeClr>
                                      </a:solidFill>
                                      <a:latin typeface="Cambria Math" panose="02040503050406030204" pitchFamily="18" charset="0"/>
                                    </a:rPr>
                                    <m:t>𝒆𝒗</m:t>
                                  </m:r>
                                </m:sub>
                              </m:sSub>
                            </m:e>
                          </m:d>
                        </m:e>
                      </m:d>
                    </m:oMath>
                  </m:oMathPara>
                </a14:m>
                <a:endParaRPr lang="ar-SA" b="1" dirty="0">
                  <a:solidFill>
                    <a:schemeClr val="accent1">
                      <a:lumMod val="50000"/>
                    </a:schemeClr>
                  </a:solidFill>
                </a:endParaRPr>
              </a:p>
              <a:p>
                <a:endParaRPr lang="ar-SA" b="1" dirty="0">
                  <a:solidFill>
                    <a:schemeClr val="accent1">
                      <a:lumMod val="50000"/>
                    </a:schemeClr>
                  </a:solidFill>
                </a:endParaRPr>
              </a:p>
            </p:txBody>
          </p:sp>
        </mc:Choice>
        <mc:Fallback xmlns="">
          <p:sp>
            <p:nvSpPr>
              <p:cNvPr id="3" name="مربع نص 2">
                <a:extLst>
                  <a:ext uri="{FF2B5EF4-FFF2-40B4-BE49-F238E27FC236}">
                    <a16:creationId xmlns:a16="http://schemas.microsoft.com/office/drawing/2014/main" id="{E1F91F22-61B0-4EC2-9233-20EB509489A5}"/>
                  </a:ext>
                </a:extLst>
              </p:cNvPr>
              <p:cNvSpPr txBox="1">
                <a:spLocks noRot="1" noChangeAspect="1" noMove="1" noResize="1" noEditPoints="1" noAdjustHandles="1" noChangeArrowheads="1" noChangeShapeType="1" noTextEdit="1"/>
              </p:cNvSpPr>
              <p:nvPr/>
            </p:nvSpPr>
            <p:spPr>
              <a:xfrm>
                <a:off x="21381360" y="11731084"/>
                <a:ext cx="10972800" cy="1150443"/>
              </a:xfrm>
              <a:prstGeom prst="rect">
                <a:avLst/>
              </a:prstGeom>
              <a:blipFill>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 name="مربع نص 3">
                <a:extLst>
                  <a:ext uri="{FF2B5EF4-FFF2-40B4-BE49-F238E27FC236}">
                    <a16:creationId xmlns:a16="http://schemas.microsoft.com/office/drawing/2014/main" id="{DC19286C-8330-4A3B-A738-1AC025CDB898}"/>
                  </a:ext>
                </a:extLst>
              </p:cNvPr>
              <p:cNvSpPr txBox="1"/>
              <p:nvPr/>
            </p:nvSpPr>
            <p:spPr>
              <a:xfrm>
                <a:off x="23487390" y="13367991"/>
                <a:ext cx="6362702" cy="159312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𝑴</m:t>
                          </m:r>
                        </m:e>
                        <m:sub>
                          <m:r>
                            <a:rPr lang="en-US" b="1" i="1">
                              <a:solidFill>
                                <a:schemeClr val="accent1">
                                  <a:lumMod val="50000"/>
                                </a:schemeClr>
                              </a:solidFill>
                              <a:latin typeface="Cambria Math" panose="02040503050406030204" pitchFamily="18" charset="0"/>
                            </a:rPr>
                            <m:t>𝒎</m:t>
                          </m:r>
                        </m:sub>
                      </m:sSub>
                      <m:r>
                        <a:rPr lang="en-US" b="1" i="1">
                          <a:solidFill>
                            <a:schemeClr val="accent1">
                              <a:lumMod val="50000"/>
                            </a:schemeClr>
                          </a:solidFill>
                          <a:latin typeface="Cambria Math" panose="02040503050406030204" pitchFamily="18" charset="0"/>
                        </a:rPr>
                        <m:t>=</m:t>
                      </m:r>
                      <m:f>
                        <m:fPr>
                          <m:ctrlPr>
                            <a:rPr lang="en-US" b="1" i="1">
                              <a:solidFill>
                                <a:schemeClr val="accent1">
                                  <a:lumMod val="50000"/>
                                </a:schemeClr>
                              </a:solidFill>
                              <a:latin typeface="Cambria Math" panose="02040503050406030204" pitchFamily="18" charset="0"/>
                            </a:rPr>
                          </m:ctrlPr>
                        </m:fPr>
                        <m:num>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𝑸</m:t>
                              </m:r>
                            </m:e>
                            <m:sub>
                              <m:r>
                                <a:rPr lang="en-US" b="1" i="1">
                                  <a:solidFill>
                                    <a:schemeClr val="accent1">
                                      <a:lumMod val="50000"/>
                                    </a:schemeClr>
                                  </a:solidFill>
                                  <a:latin typeface="Cambria Math" panose="02040503050406030204" pitchFamily="18" charset="0"/>
                                </a:rPr>
                                <m:t>𝒆𝒗</m:t>
                              </m:r>
                            </m:sub>
                          </m:sSub>
                        </m:num>
                        <m:den>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𝑳</m:t>
                              </m:r>
                            </m:e>
                            <m:sub>
                              <m:r>
                                <a:rPr lang="en-US" b="1" i="1">
                                  <a:solidFill>
                                    <a:schemeClr val="accent1">
                                      <a:lumMod val="50000"/>
                                    </a:schemeClr>
                                  </a:solidFill>
                                  <a:latin typeface="Cambria Math" panose="02040503050406030204" pitchFamily="18" charset="0"/>
                                </a:rPr>
                                <m:t>𝒎</m:t>
                              </m:r>
                            </m:sub>
                          </m:sSub>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𝑪𝒑</m:t>
                              </m:r>
                            </m:e>
                            <m:sub>
                              <m:r>
                                <a:rPr lang="en-US" b="1" i="1">
                                  <a:solidFill>
                                    <a:schemeClr val="accent1">
                                      <a:lumMod val="50000"/>
                                    </a:schemeClr>
                                  </a:solidFill>
                                  <a:latin typeface="Cambria Math" panose="02040503050406030204" pitchFamily="18" charset="0"/>
                                </a:rPr>
                                <m:t>𝒍</m:t>
                              </m:r>
                            </m:sub>
                          </m:sSub>
                          <m:d>
                            <m:dPr>
                              <m:ctrlPr>
                                <a:rPr lang="en-US" b="1" i="1">
                                  <a:solidFill>
                                    <a:schemeClr val="accent1">
                                      <a:lumMod val="50000"/>
                                    </a:schemeClr>
                                  </a:solidFill>
                                  <a:latin typeface="Cambria Math" panose="02040503050406030204" pitchFamily="18" charset="0"/>
                                </a:rPr>
                              </m:ctrlPr>
                            </m:dPr>
                            <m:e>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𝑻</m:t>
                                  </m:r>
                                </m:e>
                                <m:sub>
                                  <m:r>
                                    <a:rPr lang="en-US" b="1" i="1">
                                      <a:solidFill>
                                        <a:schemeClr val="accent1">
                                          <a:lumMod val="50000"/>
                                        </a:schemeClr>
                                      </a:solidFill>
                                      <a:latin typeface="Cambria Math" panose="02040503050406030204" pitchFamily="18" charset="0"/>
                                    </a:rPr>
                                    <m:t>𝒄𝒐𝒏𝒅</m:t>
                                  </m:r>
                                </m:sub>
                              </m:sSub>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𝑻</m:t>
                                  </m:r>
                                </m:e>
                                <m:sub>
                                  <m:r>
                                    <a:rPr lang="en-US" b="1" i="1">
                                      <a:solidFill>
                                        <a:schemeClr val="accent1">
                                          <a:lumMod val="50000"/>
                                        </a:schemeClr>
                                      </a:solidFill>
                                      <a:latin typeface="Cambria Math" panose="02040503050406030204" pitchFamily="18" charset="0"/>
                                    </a:rPr>
                                    <m:t>𝒆𝒗</m:t>
                                  </m:r>
                                </m:sub>
                              </m:sSub>
                            </m:e>
                          </m:d>
                        </m:den>
                      </m:f>
                    </m:oMath>
                  </m:oMathPara>
                </a14:m>
                <a:endParaRPr lang="ar-SA" b="1" dirty="0">
                  <a:solidFill>
                    <a:schemeClr val="accent1">
                      <a:lumMod val="50000"/>
                    </a:schemeClr>
                  </a:solidFill>
                </a:endParaRPr>
              </a:p>
              <a:p>
                <a:endParaRPr lang="ar-SA" b="1" dirty="0">
                  <a:solidFill>
                    <a:schemeClr val="accent1">
                      <a:lumMod val="50000"/>
                    </a:schemeClr>
                  </a:solidFill>
                </a:endParaRPr>
              </a:p>
            </p:txBody>
          </p:sp>
        </mc:Choice>
        <mc:Fallback xmlns="">
          <p:sp>
            <p:nvSpPr>
              <p:cNvPr id="4" name="مربع نص 3">
                <a:extLst>
                  <a:ext uri="{FF2B5EF4-FFF2-40B4-BE49-F238E27FC236}">
                    <a16:creationId xmlns:a16="http://schemas.microsoft.com/office/drawing/2014/main" id="{DC19286C-8330-4A3B-A738-1AC025CDB898}"/>
                  </a:ext>
                </a:extLst>
              </p:cNvPr>
              <p:cNvSpPr txBox="1">
                <a:spLocks noRot="1" noChangeAspect="1" noMove="1" noResize="1" noEditPoints="1" noAdjustHandles="1" noChangeArrowheads="1" noChangeShapeType="1" noTextEdit="1"/>
              </p:cNvSpPr>
              <p:nvPr/>
            </p:nvSpPr>
            <p:spPr>
              <a:xfrm>
                <a:off x="23487390" y="13367991"/>
                <a:ext cx="6362702" cy="1593128"/>
              </a:xfrm>
              <a:prstGeom prst="rect">
                <a:avLst/>
              </a:prstGeom>
              <a:blipFill>
                <a:blip r:embed="rId5"/>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3" name="مربع نص 12">
                <a:extLst>
                  <a:ext uri="{FF2B5EF4-FFF2-40B4-BE49-F238E27FC236}">
                    <a16:creationId xmlns:a16="http://schemas.microsoft.com/office/drawing/2014/main" id="{579562ED-6A83-4143-8DD6-B8633118BDCE}"/>
                  </a:ext>
                </a:extLst>
              </p:cNvPr>
              <p:cNvSpPr txBox="1"/>
              <p:nvPr/>
            </p:nvSpPr>
            <p:spPr>
              <a:xfrm>
                <a:off x="21906241" y="16440727"/>
                <a:ext cx="9525000" cy="107721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𝑸</m:t>
                          </m:r>
                        </m:e>
                        <m:sub>
                          <m:r>
                            <a:rPr lang="en-US" b="1" i="1">
                              <a:solidFill>
                                <a:schemeClr val="accent1">
                                  <a:lumMod val="50000"/>
                                </a:schemeClr>
                              </a:solidFill>
                              <a:latin typeface="Cambria Math" panose="02040503050406030204" pitchFamily="18" charset="0"/>
                            </a:rPr>
                            <m:t>𝒄𝒐𝒏𝒅</m:t>
                          </m:r>
                        </m:sub>
                      </m:sSub>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𝑴</m:t>
                          </m:r>
                        </m:e>
                        <m:sub>
                          <m:r>
                            <a:rPr lang="en-US" b="1" i="1">
                              <a:solidFill>
                                <a:schemeClr val="accent1">
                                  <a:lumMod val="50000"/>
                                </a:schemeClr>
                              </a:solidFill>
                              <a:latin typeface="Cambria Math" panose="02040503050406030204" pitchFamily="18" charset="0"/>
                            </a:rPr>
                            <m:t>𝒎</m:t>
                          </m:r>
                        </m:sub>
                      </m:sSub>
                      <m:r>
                        <a:rPr lang="en-US" b="1" i="1">
                          <a:solidFill>
                            <a:schemeClr val="accent1">
                              <a:lumMod val="50000"/>
                            </a:schemeClr>
                          </a:solidFill>
                          <a:latin typeface="Cambria Math" panose="02040503050406030204" pitchFamily="18" charset="0"/>
                        </a:rPr>
                        <m:t>∗</m:t>
                      </m:r>
                      <m:d>
                        <m:dPr>
                          <m:begChr m:val="["/>
                          <m:endChr m:val="]"/>
                          <m:ctrlPr>
                            <a:rPr lang="en-US" b="1" i="1">
                              <a:solidFill>
                                <a:schemeClr val="accent1">
                                  <a:lumMod val="50000"/>
                                </a:schemeClr>
                              </a:solidFill>
                              <a:latin typeface="Cambria Math" panose="02040503050406030204" pitchFamily="18" charset="0"/>
                            </a:rPr>
                          </m:ctrlPr>
                        </m:dPr>
                        <m:e>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𝑳</m:t>
                              </m:r>
                            </m:e>
                            <m:sub>
                              <m:r>
                                <a:rPr lang="en-US" b="1" i="1">
                                  <a:solidFill>
                                    <a:schemeClr val="accent1">
                                      <a:lumMod val="50000"/>
                                    </a:schemeClr>
                                  </a:solidFill>
                                  <a:latin typeface="Cambria Math" panose="02040503050406030204" pitchFamily="18" charset="0"/>
                                </a:rPr>
                                <m:t>𝒎</m:t>
                              </m:r>
                            </m:sub>
                          </m:sSub>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𝑪𝒑</m:t>
                              </m:r>
                            </m:e>
                            <m:sub>
                              <m:r>
                                <a:rPr lang="en-US" b="1" i="1">
                                  <a:solidFill>
                                    <a:schemeClr val="accent1">
                                      <a:lumMod val="50000"/>
                                    </a:schemeClr>
                                  </a:solidFill>
                                  <a:latin typeface="Cambria Math" panose="02040503050406030204" pitchFamily="18" charset="0"/>
                                </a:rPr>
                                <m:t>𝒍</m:t>
                              </m:r>
                            </m:sub>
                          </m:sSub>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m:t>
                              </m:r>
                              <m:r>
                                <a:rPr lang="en-US" b="1" i="1">
                                  <a:solidFill>
                                    <a:schemeClr val="accent1">
                                      <a:lumMod val="50000"/>
                                    </a:schemeClr>
                                  </a:solidFill>
                                  <a:latin typeface="Cambria Math" panose="02040503050406030204" pitchFamily="18" charset="0"/>
                                </a:rPr>
                                <m:t>𝑻</m:t>
                              </m:r>
                            </m:e>
                            <m:sub>
                              <m:r>
                                <a:rPr lang="en-US" b="1" i="1">
                                  <a:solidFill>
                                    <a:schemeClr val="accent1">
                                      <a:lumMod val="50000"/>
                                    </a:schemeClr>
                                  </a:solidFill>
                                  <a:latin typeface="Cambria Math" panose="02040503050406030204" pitchFamily="18" charset="0"/>
                                </a:rPr>
                                <m:t>𝒄𝒐𝒊</m:t>
                              </m:r>
                            </m:sub>
                          </m:sSub>
                          <m:r>
                            <a:rPr lang="en-US" b="1" i="1">
                              <a:solidFill>
                                <a:schemeClr val="accent1">
                                  <a:lumMod val="50000"/>
                                </a:schemeClr>
                              </a:solidFill>
                              <a:latin typeface="Cambria Math" panose="02040503050406030204" pitchFamily="18" charset="0"/>
                            </a:rPr>
                            <m:t>−</m:t>
                          </m:r>
                          <m:d>
                            <m:dPr>
                              <m:ctrlPr>
                                <a:rPr lang="en-US" b="1" i="1">
                                  <a:solidFill>
                                    <a:schemeClr val="accent1">
                                      <a:lumMod val="50000"/>
                                    </a:schemeClr>
                                  </a:solidFill>
                                  <a:latin typeface="Cambria Math" panose="02040503050406030204" pitchFamily="18" charset="0"/>
                                </a:rPr>
                              </m:ctrlPr>
                            </m:dPr>
                            <m:e>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𝑻</m:t>
                                  </m:r>
                                </m:e>
                                <m:sub>
                                  <m:r>
                                    <a:rPr lang="en-US" b="1" i="1">
                                      <a:solidFill>
                                        <a:schemeClr val="accent1">
                                          <a:lumMod val="50000"/>
                                        </a:schemeClr>
                                      </a:solidFill>
                                      <a:latin typeface="Cambria Math" panose="02040503050406030204" pitchFamily="18" charset="0"/>
                                    </a:rPr>
                                    <m:t>𝒄𝒐𝒏𝒅</m:t>
                                  </m:r>
                                </m:sub>
                              </m:sSub>
                            </m:e>
                          </m:d>
                        </m:e>
                      </m:d>
                    </m:oMath>
                  </m:oMathPara>
                </a14:m>
                <a:endParaRPr lang="ar-SA" b="1" dirty="0">
                  <a:solidFill>
                    <a:schemeClr val="accent1">
                      <a:lumMod val="50000"/>
                    </a:schemeClr>
                  </a:solidFill>
                </a:endParaRPr>
              </a:p>
              <a:p>
                <a:endParaRPr lang="ar-SA" b="1" dirty="0">
                  <a:solidFill>
                    <a:schemeClr val="accent1">
                      <a:lumMod val="50000"/>
                    </a:schemeClr>
                  </a:solidFill>
                </a:endParaRPr>
              </a:p>
            </p:txBody>
          </p:sp>
        </mc:Choice>
        <mc:Fallback xmlns="">
          <p:sp>
            <p:nvSpPr>
              <p:cNvPr id="13" name="مربع نص 12">
                <a:extLst>
                  <a:ext uri="{FF2B5EF4-FFF2-40B4-BE49-F238E27FC236}">
                    <a16:creationId xmlns:a16="http://schemas.microsoft.com/office/drawing/2014/main" id="{579562ED-6A83-4143-8DD6-B8633118BDCE}"/>
                  </a:ext>
                </a:extLst>
              </p:cNvPr>
              <p:cNvSpPr txBox="1">
                <a:spLocks noRot="1" noChangeAspect="1" noMove="1" noResize="1" noEditPoints="1" noAdjustHandles="1" noChangeArrowheads="1" noChangeShapeType="1" noTextEdit="1"/>
              </p:cNvSpPr>
              <p:nvPr/>
            </p:nvSpPr>
            <p:spPr>
              <a:xfrm>
                <a:off x="21906241" y="16440727"/>
                <a:ext cx="9525000" cy="1077218"/>
              </a:xfrm>
              <a:prstGeom prst="rect">
                <a:avLst/>
              </a:prstGeom>
              <a:blipFill>
                <a:blip r:embed="rId6"/>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4" name="مربع نص 13">
                <a:extLst>
                  <a:ext uri="{FF2B5EF4-FFF2-40B4-BE49-F238E27FC236}">
                    <a16:creationId xmlns:a16="http://schemas.microsoft.com/office/drawing/2014/main" id="{1EDA86A8-0DAC-4080-9A04-EF16D41DC1A4}"/>
                  </a:ext>
                </a:extLst>
              </p:cNvPr>
              <p:cNvSpPr txBox="1"/>
              <p:nvPr/>
            </p:nvSpPr>
            <p:spPr>
              <a:xfrm>
                <a:off x="23352921" y="18997553"/>
                <a:ext cx="6631639" cy="107721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𝑸</m:t>
                          </m:r>
                        </m:e>
                        <m:sub>
                          <m:r>
                            <a:rPr lang="en-US" b="1" i="1">
                              <a:solidFill>
                                <a:schemeClr val="accent1">
                                  <a:lumMod val="50000"/>
                                </a:schemeClr>
                              </a:solidFill>
                              <a:latin typeface="Cambria Math" panose="02040503050406030204" pitchFamily="18" charset="0"/>
                            </a:rPr>
                            <m:t>𝒔𝒐𝒍</m:t>
                          </m:r>
                        </m:sub>
                      </m:sSub>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𝑸</m:t>
                          </m:r>
                        </m:e>
                        <m:sub>
                          <m:r>
                            <a:rPr lang="en-US" b="1" i="1">
                              <a:solidFill>
                                <a:schemeClr val="accent1">
                                  <a:lumMod val="50000"/>
                                </a:schemeClr>
                              </a:solidFill>
                              <a:latin typeface="Cambria Math" panose="02040503050406030204" pitchFamily="18" charset="0"/>
                            </a:rPr>
                            <m:t>𝒂𝒅𝒔</m:t>
                          </m:r>
                        </m:sub>
                      </m:sSub>
                      <m:r>
                        <a:rPr lang="en-US" b="1" i="1">
                          <a:solidFill>
                            <a:schemeClr val="accent1">
                              <a:lumMod val="50000"/>
                            </a:schemeClr>
                          </a:solidFill>
                          <a:latin typeface="Cambria Math" panose="02040503050406030204" pitchFamily="18" charset="0"/>
                        </a:rPr>
                        <m:t>+</m:t>
                      </m:r>
                      <m:sSub>
                        <m:sSubPr>
                          <m:ctrlPr>
                            <a:rPr lang="en-US"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panose="02040503050406030204" pitchFamily="18" charset="0"/>
                            </a:rPr>
                            <m:t>𝑸</m:t>
                          </m:r>
                        </m:e>
                        <m:sub>
                          <m:r>
                            <a:rPr lang="en-US" b="1" i="1">
                              <a:solidFill>
                                <a:schemeClr val="accent1">
                                  <a:lumMod val="50000"/>
                                </a:schemeClr>
                              </a:solidFill>
                              <a:latin typeface="Cambria Math" panose="02040503050406030204" pitchFamily="18" charset="0"/>
                            </a:rPr>
                            <m:t>𝒍𝒐𝒔𝒔</m:t>
                          </m:r>
                        </m:sub>
                      </m:sSub>
                    </m:oMath>
                  </m:oMathPara>
                </a14:m>
                <a:endParaRPr lang="en-US" b="1" dirty="0">
                  <a:solidFill>
                    <a:schemeClr val="accent1">
                      <a:lumMod val="50000"/>
                    </a:schemeClr>
                  </a:solidFill>
                </a:endParaRPr>
              </a:p>
              <a:p>
                <a:endParaRPr lang="ar-SA" b="1" dirty="0">
                  <a:solidFill>
                    <a:schemeClr val="accent1">
                      <a:lumMod val="50000"/>
                    </a:schemeClr>
                  </a:solidFill>
                </a:endParaRPr>
              </a:p>
            </p:txBody>
          </p:sp>
        </mc:Choice>
        <mc:Fallback xmlns="">
          <p:sp>
            <p:nvSpPr>
              <p:cNvPr id="14" name="مربع نص 13">
                <a:extLst>
                  <a:ext uri="{FF2B5EF4-FFF2-40B4-BE49-F238E27FC236}">
                    <a16:creationId xmlns:a16="http://schemas.microsoft.com/office/drawing/2014/main" id="{1EDA86A8-0DAC-4080-9A04-EF16D41DC1A4}"/>
                  </a:ext>
                </a:extLst>
              </p:cNvPr>
              <p:cNvSpPr txBox="1">
                <a:spLocks noRot="1" noChangeAspect="1" noMove="1" noResize="1" noEditPoints="1" noAdjustHandles="1" noChangeArrowheads="1" noChangeShapeType="1" noTextEdit="1"/>
              </p:cNvSpPr>
              <p:nvPr/>
            </p:nvSpPr>
            <p:spPr>
              <a:xfrm>
                <a:off x="23352921" y="18997553"/>
                <a:ext cx="6631639" cy="1077218"/>
              </a:xfrm>
              <a:prstGeom prst="rect">
                <a:avLst/>
              </a:prstGeom>
              <a:blipFill>
                <a:blip r:embed="rId7"/>
                <a:stretch>
                  <a:fillRect/>
                </a:stretch>
              </a:blipFill>
            </p:spPr>
            <p:txBody>
              <a:bodyPr/>
              <a:lstStyle/>
              <a:p>
                <a:r>
                  <a:rPr lang="ar-SA">
                    <a:noFill/>
                  </a:rPr>
                  <a:t> </a:t>
                </a:r>
              </a:p>
            </p:txBody>
          </p:sp>
        </mc:Fallback>
      </mc:AlternateContent>
      <p:sp>
        <p:nvSpPr>
          <p:cNvPr id="15" name="مربع نص 14">
            <a:extLst>
              <a:ext uri="{FF2B5EF4-FFF2-40B4-BE49-F238E27FC236}">
                <a16:creationId xmlns:a16="http://schemas.microsoft.com/office/drawing/2014/main" id="{5C1354B6-AE99-47F3-BECA-5EBF39129578}"/>
              </a:ext>
            </a:extLst>
          </p:cNvPr>
          <p:cNvSpPr txBox="1"/>
          <p:nvPr/>
        </p:nvSpPr>
        <p:spPr>
          <a:xfrm>
            <a:off x="10685132" y="24699999"/>
            <a:ext cx="10026453" cy="584775"/>
          </a:xfrm>
          <a:prstGeom prst="rect">
            <a:avLst/>
          </a:prstGeom>
          <a:noFill/>
        </p:spPr>
        <p:txBody>
          <a:bodyPr wrap="square" rtlCol="1">
            <a:spAutoFit/>
          </a:bodyPr>
          <a:lstStyle/>
          <a:p>
            <a:pPr algn="ctr"/>
            <a:r>
              <a:rPr lang="en-US" b="1" dirty="0">
                <a:solidFill>
                  <a:schemeClr val="accent1">
                    <a:lumMod val="50000"/>
                  </a:schemeClr>
                </a:solidFill>
                <a:latin typeface="Times New Roman" panose="02020603050405020304" pitchFamily="18" charset="0"/>
                <a:cs typeface="Times New Roman" panose="02020603050405020304" pitchFamily="18" charset="0"/>
              </a:rPr>
              <a:t>Figure(1) :Components of the ice making machine</a:t>
            </a:r>
            <a:endParaRPr lang="ar-SA" b="1" dirty="0"/>
          </a:p>
        </p:txBody>
      </p:sp>
      <p:pic>
        <p:nvPicPr>
          <p:cNvPr id="51" name="صورة 50">
            <a:extLst>
              <a:ext uri="{FF2B5EF4-FFF2-40B4-BE49-F238E27FC236}">
                <a16:creationId xmlns:a16="http://schemas.microsoft.com/office/drawing/2014/main" id="{98975074-3417-4F61-9D98-6F09070C9C78}"/>
              </a:ext>
            </a:extLst>
          </p:cNvPr>
          <p:cNvPicPr/>
          <p:nvPr/>
        </p:nvPicPr>
        <p:blipFill rotWithShape="1">
          <a:blip r:embed="rId8"/>
          <a:srcRect t="9656"/>
          <a:stretch/>
        </p:blipFill>
        <p:spPr bwMode="auto">
          <a:xfrm>
            <a:off x="10528548" y="26256799"/>
            <a:ext cx="10000133" cy="6621151"/>
          </a:xfrm>
          <a:prstGeom prst="rect">
            <a:avLst/>
          </a:prstGeom>
          <a:ln>
            <a:noFill/>
          </a:ln>
          <a:extLst>
            <a:ext uri="{53640926-AAD7-44D8-BBD7-CCE9431645EC}">
              <a14:shadowObscured xmlns:a14="http://schemas.microsoft.com/office/drawing/2010/main"/>
            </a:ext>
          </a:extLst>
        </p:spPr>
      </p:pic>
      <p:sp>
        <p:nvSpPr>
          <p:cNvPr id="16" name="مربع نص 15">
            <a:extLst>
              <a:ext uri="{FF2B5EF4-FFF2-40B4-BE49-F238E27FC236}">
                <a16:creationId xmlns:a16="http://schemas.microsoft.com/office/drawing/2014/main" id="{370F90B0-24FA-4B3B-A397-BD6985136B83}"/>
              </a:ext>
            </a:extLst>
          </p:cNvPr>
          <p:cNvSpPr txBox="1"/>
          <p:nvPr/>
        </p:nvSpPr>
        <p:spPr>
          <a:xfrm>
            <a:off x="10431814" y="33155562"/>
            <a:ext cx="10338839" cy="584775"/>
          </a:xfrm>
          <a:prstGeom prst="rect">
            <a:avLst/>
          </a:prstGeom>
          <a:noFill/>
        </p:spPr>
        <p:txBody>
          <a:bodyPr wrap="square" rtlCol="1">
            <a:spAutoFit/>
          </a:bodyPr>
          <a:lstStyle/>
          <a:p>
            <a:pPr algn="ctr"/>
            <a:r>
              <a:rPr lang="en-US" b="1" dirty="0">
                <a:solidFill>
                  <a:schemeClr val="accent1">
                    <a:lumMod val="50000"/>
                  </a:schemeClr>
                </a:solidFill>
                <a:latin typeface="Times New Roman" panose="02020603050405020304" pitchFamily="18" charset="0"/>
                <a:cs typeface="Times New Roman" panose="02020603050405020304" pitchFamily="18" charset="0"/>
              </a:rPr>
              <a:t>Figure(2) : Fan connection with the condenser</a:t>
            </a:r>
            <a:endParaRPr lang="ar-SA" b="1" dirty="0"/>
          </a:p>
        </p:txBody>
      </p:sp>
      <p:pic>
        <p:nvPicPr>
          <p:cNvPr id="53" name="صورة 52">
            <a:extLst>
              <a:ext uri="{FF2B5EF4-FFF2-40B4-BE49-F238E27FC236}">
                <a16:creationId xmlns:a16="http://schemas.microsoft.com/office/drawing/2014/main" id="{0FA140F5-DE4E-496D-BCB7-6A9AEF5AD0D2}"/>
              </a:ext>
            </a:extLst>
          </p:cNvPr>
          <p:cNvPicPr/>
          <p:nvPr/>
        </p:nvPicPr>
        <p:blipFill>
          <a:blip r:embed="rId9"/>
          <a:stretch>
            <a:fillRect/>
          </a:stretch>
        </p:blipFill>
        <p:spPr>
          <a:xfrm>
            <a:off x="10372143" y="34250192"/>
            <a:ext cx="10338838" cy="7328276"/>
          </a:xfrm>
          <a:prstGeom prst="rect">
            <a:avLst/>
          </a:prstGeom>
        </p:spPr>
      </p:pic>
      <p:sp>
        <p:nvSpPr>
          <p:cNvPr id="54" name="مربع نص 53">
            <a:extLst>
              <a:ext uri="{FF2B5EF4-FFF2-40B4-BE49-F238E27FC236}">
                <a16:creationId xmlns:a16="http://schemas.microsoft.com/office/drawing/2014/main" id="{CBBD5FAA-BA3F-4D31-9347-C0C70589E4F1}"/>
              </a:ext>
            </a:extLst>
          </p:cNvPr>
          <p:cNvSpPr txBox="1"/>
          <p:nvPr/>
        </p:nvSpPr>
        <p:spPr>
          <a:xfrm>
            <a:off x="10359194" y="41914751"/>
            <a:ext cx="10338839" cy="584775"/>
          </a:xfrm>
          <a:prstGeom prst="rect">
            <a:avLst/>
          </a:prstGeom>
          <a:noFill/>
        </p:spPr>
        <p:txBody>
          <a:bodyPr wrap="square" rtlCol="1">
            <a:spAutoFit/>
          </a:bodyPr>
          <a:lstStyle/>
          <a:p>
            <a:pPr algn="ctr"/>
            <a:r>
              <a:rPr lang="en-US" b="1" dirty="0">
                <a:solidFill>
                  <a:schemeClr val="accent1">
                    <a:lumMod val="50000"/>
                  </a:schemeClr>
                </a:solidFill>
                <a:latin typeface="Times New Roman" panose="02020603050405020304" pitchFamily="18" charset="0"/>
                <a:cs typeface="Times New Roman" panose="02020603050405020304" pitchFamily="18" charset="0"/>
              </a:rPr>
              <a:t>Figure(3) : Ice box</a:t>
            </a:r>
            <a:endParaRPr lang="ar-SA" b="1" dirty="0"/>
          </a:p>
        </p:txBody>
      </p:sp>
      <p:pic>
        <p:nvPicPr>
          <p:cNvPr id="2" name="Picture 1"/>
          <p:cNvPicPr>
            <a:picLocks noChangeAspect="1"/>
          </p:cNvPicPr>
          <p:nvPr/>
        </p:nvPicPr>
        <p:blipFill>
          <a:blip r:embed="rId10"/>
          <a:stretch>
            <a:fillRect/>
          </a:stretch>
        </p:blipFill>
        <p:spPr>
          <a:xfrm>
            <a:off x="10341053" y="14435029"/>
            <a:ext cx="10467721" cy="1008879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682</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Ming Std L</vt:lpstr>
      <vt:lpstr>Arial</vt:lpstr>
      <vt:lpstr>Calibri</vt:lpstr>
      <vt:lpstr>Cambria Math</vt:lpstr>
      <vt:lpstr>Times New Roman</vt:lpstr>
      <vt:lpstr>Default Design</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Lamjed Hadj Taieb</cp:lastModifiedBy>
  <cp:revision>139</cp:revision>
  <dcterms:created xsi:type="dcterms:W3CDTF">2008-05-03T03:01:56Z</dcterms:created>
  <dcterms:modified xsi:type="dcterms:W3CDTF">2021-04-19T23:34:43Z</dcterms:modified>
</cp:coreProperties>
</file>