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918400" cy="43891200"/>
  <p:notesSz cx="6797675" cy="987425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EAEA"/>
    <a:srgbClr val="006699"/>
    <a:srgbClr val="CCECFF"/>
    <a:srgbClr val="F8F8F8"/>
    <a:srgbClr val="003A74"/>
    <a:srgbClr val="FFFF66"/>
    <a:srgbClr val="366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72" autoAdjust="0"/>
    <p:restoredTop sz="94670" autoAdjust="0"/>
  </p:normalViewPr>
  <p:slideViewPr>
    <p:cSldViewPr>
      <p:cViewPr>
        <p:scale>
          <a:sx n="50" d="100"/>
          <a:sy n="50" d="100"/>
        </p:scale>
        <p:origin x="-1212" y="-8802"/>
      </p:cViewPr>
      <p:guideLst>
        <p:guide orient="horz" pos="13824"/>
        <p:guide pos="1036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8" d="100"/>
          <a:sy n="48" d="100"/>
        </p:scale>
        <p:origin x="-2362" y="-58"/>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5" cy="4930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270" y="1"/>
            <a:ext cx="2945865" cy="493037"/>
          </a:xfrm>
          <a:prstGeom prst="rect">
            <a:avLst/>
          </a:prstGeom>
        </p:spPr>
        <p:txBody>
          <a:bodyPr vert="horz" lIns="91440" tIns="45720" rIns="91440" bIns="45720" rtlCol="0"/>
          <a:lstStyle>
            <a:lvl1pPr algn="r">
              <a:defRPr sz="1200"/>
            </a:lvl1pPr>
          </a:lstStyle>
          <a:p>
            <a:fld id="{41DA6C41-6E08-4F89-A4AD-30F0C7C7D87D}" type="datetimeFigureOut">
              <a:rPr lang="en-US" smtClean="0"/>
              <a:pPr/>
              <a:t>5/27/2021</a:t>
            </a:fld>
            <a:endParaRPr lang="en-US"/>
          </a:p>
        </p:txBody>
      </p:sp>
      <p:sp>
        <p:nvSpPr>
          <p:cNvPr id="4" name="Footer Placeholder 3"/>
          <p:cNvSpPr>
            <a:spLocks noGrp="1"/>
          </p:cNvSpPr>
          <p:nvPr>
            <p:ph type="ftr" sz="quarter" idx="2"/>
          </p:nvPr>
        </p:nvSpPr>
        <p:spPr>
          <a:xfrm>
            <a:off x="0" y="9379525"/>
            <a:ext cx="2945865" cy="4930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270" y="9379525"/>
            <a:ext cx="2945865" cy="493037"/>
          </a:xfrm>
          <a:prstGeom prst="rect">
            <a:avLst/>
          </a:prstGeom>
        </p:spPr>
        <p:txBody>
          <a:bodyPr vert="horz" lIns="91440" tIns="45720" rIns="91440" bIns="45720" rtlCol="0" anchor="b"/>
          <a:lstStyle>
            <a:lvl1pPr algn="r">
              <a:defRPr sz="1200"/>
            </a:lvl1pPr>
          </a:lstStyle>
          <a:p>
            <a:fld id="{A3BD4561-CA89-453D-B48C-686707B51EFF}" type="slidenum">
              <a:rPr lang="en-US" smtClean="0"/>
              <a:pPr/>
              <a:t>‹#›</a:t>
            </a:fld>
            <a:endParaRPr lang="en-US"/>
          </a:p>
        </p:txBody>
      </p:sp>
    </p:spTree>
    <p:extLst>
      <p:ext uri="{BB962C8B-B14F-4D97-AF65-F5344CB8AC3E}">
        <p14:creationId xmlns:p14="http://schemas.microsoft.com/office/powerpoint/2010/main" val="2019613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865" cy="493037"/>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50270" y="1"/>
            <a:ext cx="2945865" cy="493037"/>
          </a:xfrm>
          <a:prstGeom prst="rect">
            <a:avLst/>
          </a:prstGeom>
        </p:spPr>
        <p:txBody>
          <a:bodyPr vert="horz" lIns="91440" tIns="45720" rIns="91440" bIns="45720" rtlCol="0"/>
          <a:lstStyle>
            <a:lvl1pPr algn="r">
              <a:defRPr sz="1200"/>
            </a:lvl1pPr>
          </a:lstStyle>
          <a:p>
            <a:fld id="{2355786A-7C56-4CE1-9982-2BC14BE71E0D}" type="datetimeFigureOut">
              <a:rPr lang="fr-CA" smtClean="0"/>
              <a:pPr/>
              <a:t>2021-05-27</a:t>
            </a:fld>
            <a:endParaRPr lang="fr-CA"/>
          </a:p>
        </p:txBody>
      </p:sp>
      <p:sp>
        <p:nvSpPr>
          <p:cNvPr id="4" name="Espace réservé de l'image des diapositives 3"/>
          <p:cNvSpPr>
            <a:spLocks noGrp="1" noRot="1" noChangeAspect="1"/>
          </p:cNvSpPr>
          <p:nvPr>
            <p:ph type="sldImg" idx="2"/>
          </p:nvPr>
        </p:nvSpPr>
        <p:spPr>
          <a:xfrm>
            <a:off x="2009775" y="739775"/>
            <a:ext cx="2778125" cy="3705225"/>
          </a:xfrm>
          <a:prstGeom prst="rect">
            <a:avLst/>
          </a:prstGeom>
          <a:noFill/>
          <a:ln w="12700">
            <a:solidFill>
              <a:prstClr val="black"/>
            </a:solidFill>
          </a:ln>
        </p:spPr>
        <p:txBody>
          <a:bodyPr vert="horz" lIns="91440" tIns="45720" rIns="91440" bIns="45720" rtlCol="0" anchor="ctr"/>
          <a:lstStyle/>
          <a:p>
            <a:endParaRPr lang="fr-CA"/>
          </a:p>
        </p:txBody>
      </p:sp>
    </p:spTree>
    <p:extLst>
      <p:ext uri="{BB962C8B-B14F-4D97-AF65-F5344CB8AC3E}">
        <p14:creationId xmlns:p14="http://schemas.microsoft.com/office/powerpoint/2010/main" val="167883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60" y="4690607"/>
            <a:ext cx="5438756" cy="44424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3850270" y="9379525"/>
            <a:ext cx="2945865" cy="493037"/>
          </a:xfrm>
          <a:prstGeom prst="rect">
            <a:avLst/>
          </a:prstGeom>
        </p:spPr>
        <p:txBody>
          <a:bodyPr/>
          <a:lstStyle/>
          <a:p>
            <a:fld id="{2C1099C9-4E73-4688-80A7-C65987DB50BF}" type="slidenum">
              <a:rPr lang="fr-CA" smtClean="0"/>
              <a:pPr/>
              <a:t>1</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2512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8153400" y="1"/>
            <a:ext cx="17373600" cy="6400799"/>
          </a:xfrm>
          <a:prstGeom prst="rect">
            <a:avLst/>
          </a:prstGeom>
          <a:solidFill>
            <a:schemeClr val="accent6">
              <a:lumMod val="75000"/>
            </a:schemeClr>
          </a:solidFill>
          <a:ln>
            <a:noFill/>
          </a:ln>
          <a:effectLst/>
        </p:spPr>
        <p:txBody>
          <a:bodyPr wrap="none" lIns="457200" tIns="457200" rIns="457200" bIns="457200"/>
          <a:lstStyle/>
          <a:p>
            <a:endParaRPr lang="en-US" dirty="0">
              <a:latin typeface="Calibri" pitchFamily="34" charset="0"/>
            </a:endParaRPr>
          </a:p>
        </p:txBody>
      </p:sp>
      <p:sp>
        <p:nvSpPr>
          <p:cNvPr id="1033" name="Rectangle 9"/>
          <p:cNvSpPr>
            <a:spLocks noChangeArrowheads="1"/>
          </p:cNvSpPr>
          <p:nvPr userDrawn="1"/>
        </p:nvSpPr>
        <p:spPr bwMode="auto">
          <a:xfrm>
            <a:off x="0" y="6400800"/>
            <a:ext cx="32916019" cy="37486165"/>
          </a:xfrm>
          <a:prstGeom prst="rect">
            <a:avLst/>
          </a:prstGeom>
          <a:solidFill>
            <a:schemeClr val="bg2"/>
          </a:solidFill>
          <a:ln>
            <a:noFill/>
          </a:ln>
          <a:effectLst/>
        </p:spPr>
        <p:txBody>
          <a:bodyPr wrap="none" lIns="457200" tIns="457200" rIns="457200" bIns="457200"/>
          <a:lstStyle/>
          <a:p>
            <a:endParaRPr lang="en-US" dirty="0">
              <a:latin typeface="Calibri" pitchFamily="34" charset="0"/>
            </a:endParaRPr>
          </a:p>
        </p:txBody>
      </p:sp>
      <p:sp>
        <p:nvSpPr>
          <p:cNvPr id="1035" name="Line 11"/>
          <p:cNvSpPr>
            <a:spLocks noChangeShapeType="1"/>
          </p:cNvSpPr>
          <p:nvPr userDrawn="1"/>
        </p:nvSpPr>
        <p:spPr bwMode="auto">
          <a:xfrm>
            <a:off x="8153400" y="-101600"/>
            <a:ext cx="0" cy="65024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sp>
        <p:nvSpPr>
          <p:cNvPr id="1036" name="Line 12"/>
          <p:cNvSpPr>
            <a:spLocks noChangeShapeType="1"/>
          </p:cNvSpPr>
          <p:nvPr userDrawn="1"/>
        </p:nvSpPr>
        <p:spPr bwMode="auto">
          <a:xfrm>
            <a:off x="0" y="6400800"/>
            <a:ext cx="32918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sp>
        <p:nvSpPr>
          <p:cNvPr id="8" name="Line 11"/>
          <p:cNvSpPr>
            <a:spLocks noChangeShapeType="1"/>
          </p:cNvSpPr>
          <p:nvPr userDrawn="1"/>
        </p:nvSpPr>
        <p:spPr bwMode="auto">
          <a:xfrm>
            <a:off x="25527000" y="-101600"/>
            <a:ext cx="0" cy="6578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charset="0"/>
        </a:defRPr>
      </a:lvl2pPr>
      <a:lvl3pPr algn="ctr" defTabSz="4389438" rtl="0" fontAlgn="base">
        <a:spcBef>
          <a:spcPct val="0"/>
        </a:spcBef>
        <a:spcAft>
          <a:spcPct val="0"/>
        </a:spcAft>
        <a:defRPr sz="21100">
          <a:solidFill>
            <a:schemeClr val="tx2"/>
          </a:solidFill>
          <a:latin typeface="Arial" charset="0"/>
        </a:defRPr>
      </a:lvl3pPr>
      <a:lvl4pPr algn="ctr" defTabSz="4389438" rtl="0" fontAlgn="base">
        <a:spcBef>
          <a:spcPct val="0"/>
        </a:spcBef>
        <a:spcAft>
          <a:spcPct val="0"/>
        </a:spcAft>
        <a:defRPr sz="21100">
          <a:solidFill>
            <a:schemeClr val="tx2"/>
          </a:solidFill>
          <a:latin typeface="Arial" charset="0"/>
        </a:defRPr>
      </a:lvl4pPr>
      <a:lvl5pPr algn="ctr" defTabSz="4389438" rtl="0" fontAlgn="base">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defRPr>
      </a:lvl2pPr>
      <a:lvl3pPr marL="5486400" indent="-1096963" algn="l" defTabSz="4389438" rtl="0" fontAlgn="base">
        <a:spcBef>
          <a:spcPct val="20000"/>
        </a:spcBef>
        <a:spcAft>
          <a:spcPct val="0"/>
        </a:spcAft>
        <a:buChar char="•"/>
        <a:defRPr sz="11500">
          <a:solidFill>
            <a:schemeClr val="tx1"/>
          </a:solidFill>
          <a:latin typeface="+mn-lt"/>
        </a:defRPr>
      </a:lvl3pPr>
      <a:lvl4pPr marL="7680325" indent="-1096963" algn="l" defTabSz="4389438" rtl="0" fontAlgn="base">
        <a:spcBef>
          <a:spcPct val="20000"/>
        </a:spcBef>
        <a:spcAft>
          <a:spcPct val="0"/>
        </a:spcAft>
        <a:buChar char="–"/>
        <a:defRPr sz="9600">
          <a:solidFill>
            <a:schemeClr val="tx1"/>
          </a:solidFill>
          <a:latin typeface="+mn-lt"/>
        </a:defRPr>
      </a:lvl4pPr>
      <a:lvl5pPr marL="9875838" indent="-1096963" algn="l" defTabSz="4389438" rtl="0" fontAlgn="base">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Text Box 15"/>
          <p:cNvSpPr txBox="1">
            <a:spLocks noChangeArrowheads="1"/>
          </p:cNvSpPr>
          <p:nvPr/>
        </p:nvSpPr>
        <p:spPr bwMode="auto">
          <a:xfrm>
            <a:off x="8442765" y="23512"/>
            <a:ext cx="17373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0" tIns="914400" rIns="457200" bIns="4572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r>
              <a:rPr lang="en-US" sz="4400" b="1" dirty="0">
                <a:latin typeface="Times New Roman" panose="02020603050405020304" pitchFamily="18" charset="0"/>
                <a:cs typeface="Times New Roman" panose="02020603050405020304" pitchFamily="18" charset="0"/>
              </a:rPr>
              <a:t>Design of Solar Air Heater</a:t>
            </a:r>
            <a:endParaRPr lang="en-GB" sz="4400" b="1" dirty="0">
              <a:latin typeface="Times New Roman" panose="02020603050405020304" pitchFamily="18" charset="0"/>
              <a:cs typeface="Times New Roman" panose="02020603050405020304" pitchFamily="18" charset="0"/>
            </a:endParaRPr>
          </a:p>
        </p:txBody>
      </p:sp>
      <p:sp>
        <p:nvSpPr>
          <p:cNvPr id="2064" name="Text Box 16"/>
          <p:cNvSpPr txBox="1">
            <a:spLocks noChangeArrowheads="1"/>
          </p:cNvSpPr>
          <p:nvPr/>
        </p:nvSpPr>
        <p:spPr bwMode="auto">
          <a:xfrm>
            <a:off x="7787915" y="3333386"/>
            <a:ext cx="17983200" cy="2179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0" tIns="457200" rIns="457200" bIns="4572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endParaRPr lang="en-US" sz="3600" b="1" dirty="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Students :</a:t>
            </a:r>
          </a:p>
          <a:p>
            <a:pPr algn="ctr"/>
            <a:r>
              <a:rPr lang="en-US" sz="3600" dirty="0">
                <a:solidFill>
                  <a:schemeClr val="bg1"/>
                </a:solidFill>
              </a:rPr>
              <a:t>Abdullah Omar </a:t>
            </a:r>
            <a:r>
              <a:rPr lang="en-US" sz="3600" dirty="0" err="1">
                <a:solidFill>
                  <a:schemeClr val="bg1"/>
                </a:solidFill>
              </a:rPr>
              <a:t>Alyemni</a:t>
            </a:r>
            <a:r>
              <a:rPr lang="en-US" sz="3600" dirty="0">
                <a:solidFill>
                  <a:schemeClr val="bg1"/>
                </a:solidFill>
              </a:rPr>
              <a:t>, Abdullah Nasser </a:t>
            </a:r>
            <a:r>
              <a:rPr lang="en-US" sz="3600" dirty="0" err="1">
                <a:solidFill>
                  <a:schemeClr val="bg1"/>
                </a:solidFill>
              </a:rPr>
              <a:t>Alkudair</a:t>
            </a:r>
            <a:r>
              <a:rPr lang="en-US" sz="3600" dirty="0">
                <a:solidFill>
                  <a:schemeClr val="bg1"/>
                </a:solidFill>
              </a:rPr>
              <a:t> , Abdulrahman Khaled </a:t>
            </a:r>
            <a:r>
              <a:rPr lang="en-US" sz="3600" dirty="0" err="1">
                <a:solidFill>
                  <a:schemeClr val="bg1"/>
                </a:solidFill>
              </a:rPr>
              <a:t>Alrumaih</a:t>
            </a:r>
            <a:r>
              <a:rPr lang="en-US" sz="3600" dirty="0">
                <a:solidFill>
                  <a:schemeClr val="bg1"/>
                </a:solidFill>
              </a:rPr>
              <a:t> </a:t>
            </a:r>
            <a:endParaRPr lang="en-US" sz="3400" b="1" dirty="0">
              <a:solidFill>
                <a:schemeClr val="bg1"/>
              </a:solidFill>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Supervised by :</a:t>
            </a:r>
          </a:p>
          <a:p>
            <a:pPr algn="ctr"/>
            <a:r>
              <a:rPr lang="en-US" sz="3400" b="1" dirty="0">
                <a:solidFill>
                  <a:schemeClr val="bg1"/>
                </a:solidFill>
                <a:latin typeface="Times New Roman" panose="02020603050405020304" pitchFamily="18" charset="0"/>
                <a:cs typeface="Times New Roman" panose="02020603050405020304" pitchFamily="18" charset="0"/>
              </a:rPr>
              <a:t>Dr. Umar </a:t>
            </a:r>
            <a:r>
              <a:rPr lang="en-US" sz="3400" b="1" dirty="0" err="1">
                <a:solidFill>
                  <a:schemeClr val="bg1"/>
                </a:solidFill>
                <a:latin typeface="Times New Roman" panose="02020603050405020304" pitchFamily="18" charset="0"/>
                <a:cs typeface="Times New Roman" panose="02020603050405020304" pitchFamily="18" charset="0"/>
              </a:rPr>
              <a:t>Fahed</a:t>
            </a:r>
            <a:r>
              <a:rPr lang="en-US" sz="3400" b="1" dirty="0">
                <a:solidFill>
                  <a:schemeClr val="bg1"/>
                </a:solidFill>
                <a:latin typeface="Times New Roman" panose="02020603050405020304" pitchFamily="18" charset="0"/>
                <a:cs typeface="Times New Roman" panose="02020603050405020304" pitchFamily="18" charset="0"/>
              </a:rPr>
              <a:t> </a:t>
            </a:r>
            <a:r>
              <a:rPr lang="en-US" sz="3400" b="1" dirty="0" err="1">
                <a:solidFill>
                  <a:schemeClr val="bg1"/>
                </a:solidFill>
                <a:latin typeface="Times New Roman" panose="02020603050405020304" pitchFamily="18" charset="0"/>
                <a:cs typeface="Times New Roman" panose="02020603050405020304" pitchFamily="18" charset="0"/>
              </a:rPr>
              <a:t>Alqsair</a:t>
            </a:r>
            <a:r>
              <a:rPr lang="en-US" sz="3400" b="1" dirty="0">
                <a:solidFill>
                  <a:schemeClr val="bg1"/>
                </a:solidFill>
                <a:latin typeface="Times New Roman" panose="02020603050405020304" pitchFamily="18" charset="0"/>
                <a:cs typeface="Times New Roman" panose="02020603050405020304" pitchFamily="18" charset="0"/>
              </a:rPr>
              <a:t> , Dr. </a:t>
            </a:r>
            <a:r>
              <a:rPr lang="en-US" sz="3400" b="1" dirty="0" err="1">
                <a:solidFill>
                  <a:schemeClr val="bg1"/>
                </a:solidFill>
                <a:latin typeface="Times New Roman" panose="02020603050405020304" pitchFamily="18" charset="0"/>
                <a:cs typeface="Times New Roman" panose="02020603050405020304" pitchFamily="18" charset="0"/>
              </a:rPr>
              <a:t>Mutabe</a:t>
            </a:r>
            <a:r>
              <a:rPr lang="en-US" sz="3400" b="1" dirty="0">
                <a:solidFill>
                  <a:schemeClr val="bg1"/>
                </a:solidFill>
                <a:latin typeface="Times New Roman" panose="02020603050405020304" pitchFamily="18" charset="0"/>
                <a:cs typeface="Times New Roman" panose="02020603050405020304" pitchFamily="18" charset="0"/>
              </a:rPr>
              <a:t> Saad </a:t>
            </a:r>
            <a:r>
              <a:rPr lang="en-US" sz="3400" b="1" dirty="0" err="1">
                <a:solidFill>
                  <a:schemeClr val="bg1"/>
                </a:solidFill>
                <a:latin typeface="Times New Roman" panose="02020603050405020304" pitchFamily="18" charset="0"/>
                <a:cs typeface="Times New Roman" panose="02020603050405020304" pitchFamily="18" charset="0"/>
              </a:rPr>
              <a:t>Aljaghtham</a:t>
            </a:r>
            <a:endParaRPr lang="en-US" sz="3400" b="1" dirty="0">
              <a:solidFill>
                <a:schemeClr val="bg1"/>
              </a:solidFill>
              <a:latin typeface="Times New Roman" panose="02020603050405020304" pitchFamily="18" charset="0"/>
              <a:cs typeface="Times New Roman" panose="02020603050405020304" pitchFamily="18" charset="0"/>
            </a:endParaRPr>
          </a:p>
          <a:p>
            <a:endParaRPr lang="en-US" b="1" dirty="0">
              <a:solidFill>
                <a:schemeClr val="bg1"/>
              </a:solidFill>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2</a:t>
            </a:r>
            <a:r>
              <a:rPr lang="en-US" b="1" baseline="30000" dirty="0">
                <a:latin typeface="Times New Roman" panose="02020603050405020304" pitchFamily="18" charset="0"/>
                <a:cs typeface="Times New Roman" panose="02020603050405020304" pitchFamily="18" charset="0"/>
              </a:rPr>
              <a:t>nd</a:t>
            </a:r>
            <a:r>
              <a:rPr lang="en-US" b="1" dirty="0">
                <a:latin typeface="Times New Roman" panose="02020603050405020304" pitchFamily="18" charset="0"/>
                <a:cs typeface="Times New Roman" panose="02020603050405020304" pitchFamily="18" charset="0"/>
              </a:rPr>
              <a:t>  Semester  2020/2021</a:t>
            </a:r>
          </a:p>
          <a:p>
            <a:pPr algn="ctr"/>
            <a:endParaRPr lang="en-US" b="1" dirty="0">
              <a:solidFill>
                <a:schemeClr val="bg1"/>
              </a:solidFill>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a:p>
            <a:pPr algn="ctr"/>
            <a:endParaRPr lang="en-US" sz="3600" b="1" dirty="0">
              <a:solidFill>
                <a:schemeClr val="bg1"/>
              </a:solidFill>
              <a:latin typeface="Times New Roman" panose="02020603050405020304" pitchFamily="18" charset="0"/>
              <a:cs typeface="Times New Roman" panose="02020603050405020304" pitchFamily="18" charset="0"/>
            </a:endParaRPr>
          </a:p>
          <a:p>
            <a:pPr algn="ctr"/>
            <a:endParaRPr lang="en-US" sz="1200" b="1" dirty="0">
              <a:solidFill>
                <a:schemeClr val="bg1"/>
              </a:solidFill>
              <a:latin typeface="Times New Roman" panose="02020603050405020304" pitchFamily="18" charset="0"/>
              <a:cs typeface="Times New Roman" panose="02020603050405020304" pitchFamily="18" charset="0"/>
            </a:endParaRPr>
          </a:p>
          <a:p>
            <a:pPr algn="ctr"/>
            <a:r>
              <a:rPr lang="en-US" sz="5400" b="1" dirty="0">
                <a:solidFill>
                  <a:schemeClr val="accent6">
                    <a:lumMod val="40000"/>
                    <a:lumOff val="60000"/>
                  </a:schemeClr>
                </a:solidFill>
                <a:latin typeface="Times New Roman" panose="02020603050405020304" pitchFamily="18" charset="0"/>
                <a:cs typeface="Times New Roman" panose="02020603050405020304" pitchFamily="18" charset="0"/>
              </a:rPr>
              <a:t> </a:t>
            </a:r>
          </a:p>
        </p:txBody>
      </p:sp>
      <p:sp>
        <p:nvSpPr>
          <p:cNvPr id="2073" name="Text Box 25"/>
          <p:cNvSpPr txBox="1">
            <a:spLocks noChangeArrowheads="1"/>
          </p:cNvSpPr>
          <p:nvPr/>
        </p:nvSpPr>
        <p:spPr bwMode="auto">
          <a:xfrm>
            <a:off x="1619725" y="34046910"/>
            <a:ext cx="7541419"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b="1" dirty="0">
                <a:solidFill>
                  <a:schemeClr val="accent1">
                    <a:lumMod val="50000"/>
                  </a:schemeClr>
                </a:solidFill>
                <a:latin typeface="Times New Roman" panose="02020603050405020304" pitchFamily="18" charset="0"/>
                <a:cs typeface="Times New Roman" panose="02020603050405020304" pitchFamily="18" charset="0"/>
              </a:rPr>
              <a:t>DESCRIPTION</a:t>
            </a:r>
          </a:p>
        </p:txBody>
      </p:sp>
      <p:sp>
        <p:nvSpPr>
          <p:cNvPr id="2075" name="Text Box 27"/>
          <p:cNvSpPr txBox="1">
            <a:spLocks noChangeArrowheads="1"/>
          </p:cNvSpPr>
          <p:nvPr/>
        </p:nvSpPr>
        <p:spPr bwMode="auto">
          <a:xfrm>
            <a:off x="22869297" y="30628320"/>
            <a:ext cx="7541419"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b="1" dirty="0">
                <a:solidFill>
                  <a:schemeClr val="accent1">
                    <a:lumMod val="50000"/>
                  </a:schemeClr>
                </a:solidFill>
                <a:latin typeface="Times New Roman" panose="02020603050405020304" pitchFamily="18" charset="0"/>
                <a:cs typeface="Times New Roman" panose="02020603050405020304" pitchFamily="18" charset="0"/>
              </a:rPr>
              <a:t>CONCLUSION</a:t>
            </a:r>
          </a:p>
        </p:txBody>
      </p:sp>
      <p:sp>
        <p:nvSpPr>
          <p:cNvPr id="2077" name="Text Box 29"/>
          <p:cNvSpPr txBox="1">
            <a:spLocks noChangeArrowheads="1"/>
          </p:cNvSpPr>
          <p:nvPr/>
        </p:nvSpPr>
        <p:spPr bwMode="auto">
          <a:xfrm>
            <a:off x="11626326" y="7467600"/>
            <a:ext cx="8227219"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b="1" dirty="0">
                <a:solidFill>
                  <a:schemeClr val="accent1">
                    <a:lumMod val="50000"/>
                  </a:schemeClr>
                </a:solidFill>
                <a:latin typeface="Times New Roman" panose="02020603050405020304" pitchFamily="18" charset="0"/>
                <a:cs typeface="Times New Roman" panose="02020603050405020304" pitchFamily="18" charset="0"/>
              </a:rPr>
              <a:t>DESIGN</a:t>
            </a:r>
          </a:p>
        </p:txBody>
      </p:sp>
      <p:sp>
        <p:nvSpPr>
          <p:cNvPr id="2166" name="Text Box 118"/>
          <p:cNvSpPr txBox="1">
            <a:spLocks noChangeArrowheads="1"/>
          </p:cNvSpPr>
          <p:nvPr/>
        </p:nvSpPr>
        <p:spPr bwMode="auto">
          <a:xfrm>
            <a:off x="2743200" y="7391400"/>
            <a:ext cx="5486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0"/>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r>
              <a:rPr lang="en-US" sz="4800" b="1" dirty="0">
                <a:solidFill>
                  <a:schemeClr val="accent1">
                    <a:lumMod val="50000"/>
                  </a:schemeClr>
                </a:solidFill>
                <a:latin typeface="Times New Roman" panose="02020603050405020304" pitchFamily="18" charset="0"/>
                <a:cs typeface="Times New Roman" panose="02020603050405020304" pitchFamily="18" charset="0"/>
              </a:rPr>
              <a:t>ABSTRACT</a:t>
            </a:r>
          </a:p>
        </p:txBody>
      </p:sp>
      <p:sp>
        <p:nvSpPr>
          <p:cNvPr id="2178" name="Text Box 130"/>
          <p:cNvSpPr txBox="1">
            <a:spLocks noChangeArrowheads="1"/>
          </p:cNvSpPr>
          <p:nvPr/>
        </p:nvSpPr>
        <p:spPr bwMode="auto">
          <a:xfrm>
            <a:off x="12574710" y="42252037"/>
            <a:ext cx="62136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r>
              <a:rPr lang="en-US" b="1" dirty="0">
                <a:solidFill>
                  <a:schemeClr val="accent1">
                    <a:lumMod val="50000"/>
                  </a:schemeClr>
                </a:solidFill>
                <a:latin typeface="Times New Roman" panose="02020603050405020304" pitchFamily="18" charset="0"/>
                <a:cs typeface="Times New Roman" panose="02020603050405020304" pitchFamily="18" charset="0"/>
              </a:rPr>
              <a:t>Figure 4. : Solar radiation results.</a:t>
            </a:r>
          </a:p>
        </p:txBody>
      </p:sp>
      <p:sp>
        <p:nvSpPr>
          <p:cNvPr id="2182" name="Text Box 134"/>
          <p:cNvSpPr txBox="1">
            <a:spLocks noChangeArrowheads="1"/>
          </p:cNvSpPr>
          <p:nvPr/>
        </p:nvSpPr>
        <p:spPr bwMode="auto">
          <a:xfrm>
            <a:off x="990600" y="8763000"/>
            <a:ext cx="8915400" cy="16743045"/>
          </a:xfrm>
          <a:prstGeom prst="rect">
            <a:avLst/>
          </a:prstGeom>
          <a:solidFill>
            <a:schemeClr val="bg1"/>
          </a:solidFill>
          <a:ln>
            <a:noFill/>
          </a:ln>
          <a:effectLst/>
        </p:spPr>
        <p:txBody>
          <a:bodyPr wrap="square" lIns="182880" tIns="182880" rIns="182880" bIns="182880">
            <a:spAutoFit/>
          </a:bodyPr>
          <a:lstStyle/>
          <a:p>
            <a:pPr algn="just"/>
            <a:r>
              <a:rPr lang="en-US" sz="3800" dirty="0">
                <a:solidFill>
                  <a:schemeClr val="accent1">
                    <a:lumMod val="50000"/>
                  </a:schemeClr>
                </a:solidFill>
                <a:latin typeface="Times New Roman" panose="02020603050405020304" pitchFamily="18" charset="0"/>
                <a:ea typeface="Adobe Ming Std L" pitchFamily="18" charset="-128"/>
                <a:cs typeface="Times New Roman" panose="02020603050405020304" pitchFamily="18" charset="0"/>
              </a:rPr>
              <a:t>Solar air heater SAH considers a heat exchanger device which is one of the sources to absorb the heat from the sun and increases the ambient temperature by sun radiation. In this project, we performed numerical and experimental design of SAH, how and where to install it. The SAH is a renewable energy application which can be utilized to reduce the energy consumption, and the environmental pollution. We designed flat plat single pass of SAH with absorber dimensions of 2 m length, 0.5 width and 0.1 m height. The measurements of the radiation, outlet temperature,  temperature of absorber and the ambient temperature are quantified for three days on the month of March 24th, 25th and 28th, 2021. The numerical results obtained by MATLAB were agreed with those experimental results which showed that the maximum outlet temperature was obtained on the day 2 (March 2021, 25th) at 1:00 PM which equals to 50.2 °C. The maximum thermal efficiency was measured in the second day at 9:00 am which equals to 58.37%. </a:t>
            </a:r>
          </a:p>
          <a:p>
            <a:pPr algn="just"/>
            <a:r>
              <a:rPr lang="en-US" sz="3800" b="1" dirty="0">
                <a:solidFill>
                  <a:schemeClr val="accent1">
                    <a:lumMod val="50000"/>
                  </a:schemeClr>
                </a:solidFill>
                <a:latin typeface="Times New Roman" panose="02020603050405020304" pitchFamily="18" charset="0"/>
                <a:ea typeface="Adobe Ming Std L" pitchFamily="18" charset="-128"/>
                <a:cs typeface="Times New Roman" panose="02020603050405020304" pitchFamily="18" charset="0"/>
              </a:rPr>
              <a:t>Keywords:</a:t>
            </a:r>
            <a:r>
              <a:rPr lang="en-US" sz="3800" dirty="0">
                <a:solidFill>
                  <a:schemeClr val="accent1">
                    <a:lumMod val="50000"/>
                  </a:schemeClr>
                </a:solidFill>
                <a:latin typeface="Times New Roman" panose="02020603050405020304" pitchFamily="18" charset="0"/>
                <a:ea typeface="Adobe Ming Std L" pitchFamily="18" charset="-128"/>
                <a:cs typeface="Times New Roman" panose="02020603050405020304" pitchFamily="18" charset="0"/>
              </a:rPr>
              <a:t> Solar Air Heater (SAH), Outlet Temperature, Radiation.</a:t>
            </a:r>
          </a:p>
        </p:txBody>
      </p:sp>
      <p:sp>
        <p:nvSpPr>
          <p:cNvPr id="2186" name="Text Box 138"/>
          <p:cNvSpPr txBox="1">
            <a:spLocks noChangeArrowheads="1"/>
          </p:cNvSpPr>
          <p:nvPr/>
        </p:nvSpPr>
        <p:spPr bwMode="auto">
          <a:xfrm>
            <a:off x="21919494" y="31913661"/>
            <a:ext cx="10008000" cy="11480066"/>
          </a:xfrm>
          <a:prstGeom prst="rect">
            <a:avLst/>
          </a:prstGeom>
          <a:solidFill>
            <a:schemeClr val="bg1"/>
          </a:solidFill>
          <a:ln>
            <a:noFill/>
          </a:ln>
          <a:effectLst/>
        </p:spPr>
        <p:txBody>
          <a:bodyPr wrap="square" lIns="182880" tIns="182880" rIns="182880" bIns="182880">
            <a:spAutoFit/>
          </a:bodyPr>
          <a:lstStyle/>
          <a:p>
            <a:pPr marL="571500" indent="-571500" algn="just" defTabSz="3291573" fontAlgn="auto">
              <a:spcBef>
                <a:spcPts val="0"/>
              </a:spcBef>
              <a:spcAft>
                <a:spcPts val="0"/>
              </a:spcAft>
              <a:buFont typeface="Arial" panose="020B0604020202020204" pitchFamily="34" charset="0"/>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Experimentally, we designed SAH flat plate on horizontal surface, we measured the solar radiation and the temperatures in 24, 25 and 28 of March 2021. </a:t>
            </a:r>
          </a:p>
          <a:p>
            <a:pPr marL="571500" indent="-571500" algn="just" defTabSz="3291573" fontAlgn="auto">
              <a:spcBef>
                <a:spcPts val="0"/>
              </a:spcBef>
              <a:spcAft>
                <a:spcPts val="0"/>
              </a:spcAft>
              <a:buFont typeface="Arial" panose="020B0604020202020204" pitchFamily="34" charset="0"/>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The maximum solar radiation result was on March 25, 2021, at 12:00 PM and the highest value was 1192 W/m2. </a:t>
            </a:r>
          </a:p>
          <a:p>
            <a:pPr marL="571500" indent="-571500" algn="just" defTabSz="3291573" fontAlgn="auto">
              <a:spcBef>
                <a:spcPts val="0"/>
              </a:spcBef>
              <a:spcAft>
                <a:spcPts val="0"/>
              </a:spcAft>
              <a:buFont typeface="Arial" panose="020B0604020202020204" pitchFamily="34" charset="0"/>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For the maximum outlet temperature result was on March 25, 2021, at 1:00 PM and the highest value was 50.2 °C.</a:t>
            </a:r>
          </a:p>
          <a:p>
            <a:pPr marL="571500" indent="-571500" algn="just" defTabSz="3291573" fontAlgn="auto">
              <a:spcBef>
                <a:spcPts val="0"/>
              </a:spcBef>
              <a:spcAft>
                <a:spcPts val="0"/>
              </a:spcAft>
              <a:buFont typeface="Arial" panose="020B0604020202020204" pitchFamily="34" charset="0"/>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We notice that the third day was the lowest in values because of the clouds and dust. </a:t>
            </a:r>
          </a:p>
          <a:p>
            <a:pPr marL="571500" indent="-571500" algn="just" defTabSz="3291573" fontAlgn="auto">
              <a:spcBef>
                <a:spcPts val="0"/>
              </a:spcBef>
              <a:spcAft>
                <a:spcPts val="0"/>
              </a:spcAft>
              <a:buFont typeface="Arial" panose="020B0604020202020204" pitchFamily="34" charset="0"/>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Also, we calculated the mass flow rate equal to 0.036 kg/s which was constant in all the experimental days. </a:t>
            </a:r>
          </a:p>
          <a:p>
            <a:pPr marL="571500" indent="-571500" algn="just" defTabSz="3291573" fontAlgn="auto">
              <a:spcBef>
                <a:spcPts val="0"/>
              </a:spcBef>
              <a:spcAft>
                <a:spcPts val="0"/>
              </a:spcAft>
              <a:buFont typeface="Arial" panose="020B0604020202020204" pitchFamily="34" charset="0"/>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Useful energy which was at the highest value on 25 March 2021 at 12:00 PM equal to 523.87 W, the maximum thermal efficiency was on 25 March 2021 at 9:00 AM is 58.37%. </a:t>
            </a:r>
          </a:p>
        </p:txBody>
      </p:sp>
      <p:sp>
        <p:nvSpPr>
          <p:cNvPr id="28" name="Rectangle 27"/>
          <p:cNvSpPr/>
          <p:nvPr/>
        </p:nvSpPr>
        <p:spPr>
          <a:xfrm>
            <a:off x="0" y="685800"/>
            <a:ext cx="8077200" cy="5401479"/>
          </a:xfrm>
          <a:prstGeom prst="rect">
            <a:avLst/>
          </a:prstGeom>
        </p:spPr>
        <p:txBody>
          <a:bodyPr wrap="square">
            <a:spAutoFit/>
          </a:bodyPr>
          <a:lstStyle/>
          <a:p>
            <a:pPr algn="ctr">
              <a:spcAft>
                <a:spcPts val="4200"/>
              </a:spcAft>
            </a:pPr>
            <a:r>
              <a:rPr lang="en-US" sz="4000" b="1" dirty="0">
                <a:latin typeface="Times New Roman" panose="02020603050405020304" pitchFamily="18" charset="0"/>
                <a:cs typeface="Times New Roman" panose="02020603050405020304" pitchFamily="18" charset="0"/>
              </a:rPr>
              <a:t>Kingdon of Saudi Arabia</a:t>
            </a:r>
          </a:p>
          <a:p>
            <a:pPr algn="ctr">
              <a:spcAft>
                <a:spcPts val="4200"/>
              </a:spcAft>
            </a:pPr>
            <a:r>
              <a:rPr lang="en-US" sz="4000" b="1" dirty="0">
                <a:latin typeface="Times New Roman" panose="02020603050405020304" pitchFamily="18" charset="0"/>
                <a:cs typeface="Times New Roman" panose="02020603050405020304" pitchFamily="18" charset="0"/>
              </a:rPr>
              <a:t>Prince </a:t>
            </a:r>
            <a:r>
              <a:rPr lang="en-US" sz="4000" b="1" dirty="0" err="1">
                <a:latin typeface="Times New Roman" panose="02020603050405020304" pitchFamily="18" charset="0"/>
                <a:cs typeface="Times New Roman" panose="02020603050405020304" pitchFamily="18" charset="0"/>
              </a:rPr>
              <a:t>Sattam</a:t>
            </a:r>
            <a:r>
              <a:rPr lang="en-US" sz="4000" b="1" dirty="0">
                <a:latin typeface="Times New Roman" panose="02020603050405020304" pitchFamily="18" charset="0"/>
                <a:cs typeface="Times New Roman" panose="02020603050405020304" pitchFamily="18" charset="0"/>
              </a:rPr>
              <a:t> bin Abdulaziz University</a:t>
            </a:r>
          </a:p>
          <a:p>
            <a:pPr algn="ctr">
              <a:spcAft>
                <a:spcPts val="4200"/>
              </a:spcAft>
            </a:pPr>
            <a:r>
              <a:rPr lang="en-US" sz="4000" b="1" dirty="0">
                <a:latin typeface="Times New Roman" panose="02020603050405020304" pitchFamily="18" charset="0"/>
                <a:cs typeface="Times New Roman" panose="02020603050405020304" pitchFamily="18" charset="0"/>
              </a:rPr>
              <a:t>College of Engineering</a:t>
            </a:r>
          </a:p>
          <a:p>
            <a:pPr algn="ctr">
              <a:spcAft>
                <a:spcPts val="4200"/>
              </a:spcAft>
            </a:pPr>
            <a:r>
              <a:rPr lang="en-US" sz="4000" b="1" dirty="0">
                <a:latin typeface="Times New Roman" panose="02020603050405020304" pitchFamily="18" charset="0"/>
                <a:cs typeface="Times New Roman" panose="02020603050405020304" pitchFamily="18" charset="0"/>
              </a:rPr>
              <a:t>Mechanical Engineering Department</a:t>
            </a:r>
            <a:endParaRPr lang="fr-CA" sz="4000" b="1" dirty="0">
              <a:latin typeface="Times New Roman" panose="02020603050405020304" pitchFamily="18" charset="0"/>
              <a:cs typeface="Times New Roman" panose="02020603050405020304" pitchFamily="18" charset="0"/>
            </a:endParaRPr>
          </a:p>
        </p:txBody>
      </p:sp>
      <p:sp>
        <p:nvSpPr>
          <p:cNvPr id="30" name="Text Box 23"/>
          <p:cNvSpPr txBox="1">
            <a:spLocks noChangeArrowheads="1"/>
          </p:cNvSpPr>
          <p:nvPr/>
        </p:nvSpPr>
        <p:spPr bwMode="auto">
          <a:xfrm>
            <a:off x="2590800" y="29807907"/>
            <a:ext cx="5715000" cy="132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b="1" dirty="0">
                <a:solidFill>
                  <a:schemeClr val="accent1">
                    <a:lumMod val="50000"/>
                  </a:schemeClr>
                </a:solidFill>
                <a:latin typeface="Times New Roman" panose="02020603050405020304" pitchFamily="18" charset="0"/>
                <a:cs typeface="Times New Roman" panose="02020603050405020304" pitchFamily="18" charset="0"/>
              </a:rPr>
              <a:t>CONSTRAINTS</a:t>
            </a:r>
          </a:p>
        </p:txBody>
      </p:sp>
      <p:sp>
        <p:nvSpPr>
          <p:cNvPr id="31" name="Text Box 135"/>
          <p:cNvSpPr txBox="1">
            <a:spLocks noChangeArrowheads="1"/>
          </p:cNvSpPr>
          <p:nvPr/>
        </p:nvSpPr>
        <p:spPr bwMode="auto">
          <a:xfrm>
            <a:off x="964199" y="30963410"/>
            <a:ext cx="8892000" cy="3293209"/>
          </a:xfrm>
          <a:prstGeom prst="rect">
            <a:avLst/>
          </a:prstGeom>
          <a:solidFill>
            <a:schemeClr val="bg1"/>
          </a:solidFill>
          <a:ln>
            <a:noFill/>
          </a:ln>
          <a:effectLst/>
        </p:spPr>
        <p:txBody>
          <a:bodyPr wrap="square" lIns="182880" tIns="182880" rIns="182880" bIns="182880">
            <a:spAutoFit/>
          </a:bodyPr>
          <a:lstStyle/>
          <a:p>
            <a:pPr algn="just" defTabSz="3291573" fontAlgn="auto">
              <a:spcBef>
                <a:spcPts val="0"/>
              </a:spcBef>
              <a:spcAft>
                <a:spcPts val="0"/>
              </a:spcAft>
            </a:pPr>
            <a:r>
              <a:rPr lang="en-US" sz="3800" dirty="0">
                <a:solidFill>
                  <a:schemeClr val="accent1">
                    <a:lumMod val="50000"/>
                  </a:schemeClr>
                </a:solidFill>
                <a:latin typeface="Times New Roman" panose="02020603050405020304" pitchFamily="18" charset="0"/>
                <a:cs typeface="Times New Roman" panose="02020603050405020304" pitchFamily="18" charset="0"/>
              </a:rPr>
              <a:t>Our study take in consideration the following constraints:</a:t>
            </a:r>
          </a:p>
          <a:p>
            <a:pPr algn="just" defTabSz="3291573" fontAlgn="auto">
              <a:spcBef>
                <a:spcPts val="0"/>
              </a:spcBef>
              <a:spcAft>
                <a:spcPts val="0"/>
              </a:spcAft>
              <a:buFontTx/>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 Safety.</a:t>
            </a:r>
          </a:p>
          <a:p>
            <a:pPr algn="just" defTabSz="3291573" fontAlgn="auto">
              <a:spcBef>
                <a:spcPts val="0"/>
              </a:spcBef>
              <a:spcAft>
                <a:spcPts val="0"/>
              </a:spcAft>
              <a:buFontTx/>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 Environment.</a:t>
            </a:r>
          </a:p>
          <a:p>
            <a:pPr algn="just" defTabSz="3291573" fontAlgn="auto">
              <a:spcBef>
                <a:spcPts val="0"/>
              </a:spcBef>
              <a:spcAft>
                <a:spcPts val="0"/>
              </a:spcAft>
              <a:buFontTx/>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 Economic.</a:t>
            </a:r>
          </a:p>
        </p:txBody>
      </p:sp>
      <p:sp>
        <p:nvSpPr>
          <p:cNvPr id="32" name="Text Box 135"/>
          <p:cNvSpPr txBox="1">
            <a:spLocks noChangeArrowheads="1"/>
          </p:cNvSpPr>
          <p:nvPr/>
        </p:nvSpPr>
        <p:spPr bwMode="auto">
          <a:xfrm>
            <a:off x="1124151" y="35427032"/>
            <a:ext cx="8892000" cy="7971413"/>
          </a:xfrm>
          <a:prstGeom prst="rect">
            <a:avLst/>
          </a:prstGeom>
          <a:solidFill>
            <a:schemeClr val="bg1"/>
          </a:solidFill>
          <a:ln>
            <a:noFill/>
          </a:ln>
          <a:effectLst/>
        </p:spPr>
        <p:txBody>
          <a:bodyPr wrap="square" lIns="182880" tIns="182880" rIns="182880" bIns="182880">
            <a:spAutoFit/>
          </a:bodyPr>
          <a:lstStyle/>
          <a:p>
            <a:pPr algn="just"/>
            <a:r>
              <a:rPr lang="en-US" sz="3800" dirty="0">
                <a:solidFill>
                  <a:schemeClr val="accent1">
                    <a:lumMod val="50000"/>
                  </a:schemeClr>
                </a:solidFill>
                <a:latin typeface="Times New Roman" panose="02020603050405020304" pitchFamily="18" charset="0"/>
                <a:cs typeface="Times New Roman" panose="02020603050405020304" pitchFamily="18" charset="0"/>
              </a:rPr>
              <a:t>The solar air heater system which consists of absorber,</a:t>
            </a:r>
            <a:r>
              <a:rPr lang="en-US" sz="3800" dirty="0">
                <a:solidFill>
                  <a:schemeClr val="accent1">
                    <a:lumMod val="50000"/>
                  </a:schemeClr>
                </a:solidFill>
                <a:latin typeface="Times New Roman" panose="02020603050405020304" pitchFamily="18" charset="0"/>
                <a:ea typeface="Adobe Ming Std L" pitchFamily="18" charset="-128"/>
                <a:cs typeface="Times New Roman" panose="02020603050405020304" pitchFamily="18" charset="0"/>
              </a:rPr>
              <a:t> glass at the top, insulator and blower as shown in figure 1 and figure 2 .</a:t>
            </a:r>
            <a:r>
              <a:rPr lang="en-US" sz="3800" dirty="0">
                <a:solidFill>
                  <a:schemeClr val="accent1">
                    <a:lumMod val="50000"/>
                  </a:schemeClr>
                </a:solidFill>
                <a:latin typeface="Times New Roman" panose="02020603050405020304" pitchFamily="18" charset="0"/>
                <a:cs typeface="Times New Roman" panose="02020603050405020304" pitchFamily="18" charset="0"/>
              </a:rPr>
              <a:t> The absorber is metal plate with a black color to absorbs radiation of the sun, glass at the top  to collect the greatest amount of radiation as possible, insulator to prevent the heat losses, and The blower device flow air from surrounding (</a:t>
            </a:r>
            <a:r>
              <a:rPr lang="en-US" sz="3800" dirty="0">
                <a:solidFill>
                  <a:schemeClr val="accent1">
                    <a:lumMod val="50000"/>
                  </a:schemeClr>
                </a:solidFill>
                <a:latin typeface="Times New Roman" panose="02020603050405020304" pitchFamily="18" charset="0"/>
                <a:ea typeface="Adobe Ming Std L" pitchFamily="18" charset="-128"/>
                <a:cs typeface="Times New Roman" panose="02020603050405020304" pitchFamily="18" charset="0"/>
              </a:rPr>
              <a:t>ambient air) </a:t>
            </a:r>
            <a:r>
              <a:rPr lang="en-US" sz="3800" dirty="0">
                <a:solidFill>
                  <a:schemeClr val="accent1">
                    <a:lumMod val="50000"/>
                  </a:schemeClr>
                </a:solidFill>
                <a:latin typeface="Times New Roman" panose="02020603050405020304" pitchFamily="18" charset="0"/>
                <a:cs typeface="Times New Roman" panose="02020603050405020304" pitchFamily="18" charset="0"/>
              </a:rPr>
              <a:t>above  absorber to generate hot air by conviction. Design has two channels with trapezoid shape and a guide vanes in the inlet channel to distribution of air .</a:t>
            </a:r>
          </a:p>
        </p:txBody>
      </p:sp>
      <p:sp>
        <p:nvSpPr>
          <p:cNvPr id="36" name="Text Box 130"/>
          <p:cNvSpPr txBox="1">
            <a:spLocks noChangeArrowheads="1"/>
          </p:cNvSpPr>
          <p:nvPr/>
        </p:nvSpPr>
        <p:spPr bwMode="auto">
          <a:xfrm>
            <a:off x="11316360" y="17333510"/>
            <a:ext cx="880569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r>
              <a:rPr lang="en-US" b="1" dirty="0">
                <a:solidFill>
                  <a:schemeClr val="accent1">
                    <a:lumMod val="50000"/>
                  </a:schemeClr>
                </a:solidFill>
                <a:latin typeface="Times New Roman" panose="02020603050405020304" pitchFamily="18" charset="0"/>
                <a:cs typeface="Times New Roman" panose="02020603050405020304" pitchFamily="18" charset="0"/>
              </a:rPr>
              <a:t>Figure 1. 3-dimensional view of the SAH.</a:t>
            </a:r>
            <a:endParaRPr 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7" name="Text Box 29"/>
          <p:cNvSpPr txBox="1">
            <a:spLocks noChangeArrowheads="1"/>
          </p:cNvSpPr>
          <p:nvPr/>
        </p:nvSpPr>
        <p:spPr bwMode="auto">
          <a:xfrm>
            <a:off x="22555200" y="7467600"/>
            <a:ext cx="8227219"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b="1" cap="all" dirty="0">
                <a:solidFill>
                  <a:schemeClr val="accent1">
                    <a:lumMod val="50000"/>
                  </a:schemeClr>
                </a:solidFill>
                <a:latin typeface="Times New Roman" panose="02020603050405020304" pitchFamily="18" charset="0"/>
                <a:cs typeface="Times New Roman" panose="02020603050405020304" pitchFamily="18" charset="0"/>
              </a:rPr>
              <a:t>Modeling &amp; Simulation</a:t>
            </a:r>
          </a:p>
        </p:txBody>
      </p:sp>
      <mc:AlternateContent xmlns:mc="http://schemas.openxmlformats.org/markup-compatibility/2006" xmlns:a14="http://schemas.microsoft.com/office/drawing/2010/main">
        <mc:Choice Requires="a14">
          <p:sp>
            <p:nvSpPr>
              <p:cNvPr id="44" name="Text Box 137"/>
              <p:cNvSpPr txBox="1">
                <a:spLocks noChangeArrowheads="1"/>
              </p:cNvSpPr>
              <p:nvPr/>
            </p:nvSpPr>
            <p:spPr bwMode="auto">
              <a:xfrm>
                <a:off x="21636007" y="8991600"/>
                <a:ext cx="10008000" cy="8631465"/>
              </a:xfrm>
              <a:prstGeom prst="rect">
                <a:avLst/>
              </a:prstGeom>
              <a:solidFill>
                <a:schemeClr val="bg1"/>
              </a:solidFill>
              <a:ln>
                <a:noFill/>
              </a:ln>
              <a:effectLst/>
            </p:spPr>
            <p:txBody>
              <a:bodyPr wrap="square" lIns="182880" tIns="182880" rIns="182880" bIns="182880">
                <a:spAutoFit/>
              </a:bodyPr>
              <a:lstStyle/>
              <a:p>
                <a:pPr algn="just" defTabSz="3291573" fontAlgn="auto">
                  <a:spcBef>
                    <a:spcPts val="0"/>
                  </a:spcBef>
                  <a:spcAft>
                    <a:spcPts val="0"/>
                  </a:spcAft>
                </a:pPr>
                <a:r>
                  <a:rPr lang="en-US" sz="3800" dirty="0">
                    <a:solidFill>
                      <a:schemeClr val="accent1">
                        <a:lumMod val="50000"/>
                      </a:schemeClr>
                    </a:solidFill>
                    <a:latin typeface="Times New Roman" panose="02020603050405020304" pitchFamily="18" charset="0"/>
                    <a:cs typeface="Times New Roman" panose="02020603050405020304" pitchFamily="18" charset="0"/>
                  </a:rPr>
                  <a:t>The model describing the behavior of the SAH system is based on governing equations:</a:t>
                </a:r>
              </a:p>
              <a:p>
                <a:pPr algn="just" defTabSz="3291573" fontAlgn="auto">
                  <a:spcBef>
                    <a:spcPts val="0"/>
                  </a:spcBef>
                  <a:spcAft>
                    <a:spcPts val="0"/>
                  </a:spcAft>
                </a:pPr>
                <a:endParaRPr lang="en-US" sz="3800" dirty="0">
                  <a:solidFill>
                    <a:schemeClr val="accent1">
                      <a:lumMod val="50000"/>
                    </a:schemeClr>
                  </a:solidFill>
                  <a:latin typeface="Times New Roman" panose="02020603050405020304" pitchFamily="18" charset="0"/>
                  <a:cs typeface="Times New Roman" panose="02020603050405020304" pitchFamily="18" charset="0"/>
                </a:endParaRPr>
              </a:p>
              <a:p>
                <a:pPr marL="571500" indent="-571500" algn="just" defTabSz="3291573" fontAlgn="auto">
                  <a:spcBef>
                    <a:spcPts val="0"/>
                  </a:spcBef>
                  <a:spcAft>
                    <a:spcPts val="0"/>
                  </a:spcAft>
                  <a:buFont typeface="Calibri" panose="020F0502020204030204" pitchFamily="34" charset="0"/>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Reynolds number:</a:t>
                </a:r>
              </a:p>
              <a:p>
                <a:pPr marL="571500" indent="-571500" algn="just" defTabSz="3291573" fontAlgn="auto">
                  <a:spcBef>
                    <a:spcPts val="0"/>
                  </a:spcBef>
                  <a:spcAft>
                    <a:spcPts val="0"/>
                  </a:spcAft>
                  <a:buFont typeface="Calibri" panose="020F0502020204030204" pitchFamily="34" charset="0"/>
                  <a:buChar char="₋"/>
                </a:pPr>
                <a:endParaRPr lang="en-US" sz="3800" dirty="0">
                  <a:solidFill>
                    <a:schemeClr val="accent1">
                      <a:lumMod val="50000"/>
                    </a:schemeClr>
                  </a:solidFill>
                  <a:latin typeface="Times New Roman" panose="02020603050405020304" pitchFamily="18" charset="0"/>
                  <a:cs typeface="Times New Roman" panose="02020603050405020304" pitchFamily="18" charset="0"/>
                </a:endParaRPr>
              </a:p>
              <a:p>
                <a:pPr marL="571500" indent="-571500" algn="just" defTabSz="3291573" fontAlgn="auto">
                  <a:spcBef>
                    <a:spcPts val="0"/>
                  </a:spcBef>
                  <a:spcAft>
                    <a:spcPts val="0"/>
                  </a:spcAft>
                  <a:buFont typeface="Calibri" panose="020F0502020204030204" pitchFamily="34" charset="0"/>
                  <a:buChar char="₋"/>
                </a:pPr>
                <a:endParaRPr lang="en-US" sz="3800" dirty="0">
                  <a:solidFill>
                    <a:schemeClr val="accent1">
                      <a:lumMod val="50000"/>
                    </a:schemeClr>
                  </a:solidFill>
                  <a:latin typeface="Times New Roman" panose="02020603050405020304" pitchFamily="18" charset="0"/>
                  <a:cs typeface="Times New Roman" panose="02020603050405020304" pitchFamily="18" charset="0"/>
                </a:endParaRPr>
              </a:p>
              <a:p>
                <a:pPr marL="571500" indent="-571500" algn="just" defTabSz="3291573" fontAlgn="auto">
                  <a:spcBef>
                    <a:spcPts val="0"/>
                  </a:spcBef>
                  <a:spcAft>
                    <a:spcPts val="0"/>
                  </a:spcAft>
                  <a:buFont typeface="Calibri" panose="020F0502020204030204" pitchFamily="34" charset="0"/>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Mass flow rate :</a:t>
                </a:r>
              </a:p>
              <a:p>
                <a:pPr algn="just">
                  <a:lnSpc>
                    <a:spcPct val="150000"/>
                  </a:lnSpc>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ṁ=</m:t>
                      </m:r>
                      <m:r>
                        <a:rPr lang="en-US" sz="4000" i="1">
                          <a:latin typeface="Cambria Math" panose="02040503050406030204" pitchFamily="18" charset="0"/>
                        </a:rPr>
                        <m:t>𝜌</m:t>
                      </m:r>
                      <m:r>
                        <a:rPr lang="en-US" sz="4000" i="1">
                          <a:latin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𝐴</m:t>
                          </m:r>
                        </m:e>
                        <m:sub>
                          <m:r>
                            <a:rPr lang="en-US" sz="4000" i="1">
                              <a:latin typeface="Cambria Math" panose="02040503050406030204" pitchFamily="18" charset="0"/>
                            </a:rPr>
                            <m:t>𝑐𝑠</m:t>
                          </m:r>
                        </m:sub>
                      </m:sSub>
                      <m:r>
                        <a:rPr lang="en-US" sz="4000" i="1">
                          <a:latin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𝑉</m:t>
                          </m:r>
                        </m:e>
                        <m:sub>
                          <m:r>
                            <a:rPr lang="en-US" sz="4000" i="1">
                              <a:latin typeface="Cambria Math" panose="02040503050406030204" pitchFamily="18" charset="0"/>
                            </a:rPr>
                            <m:t>𝑎𝑖𝑟</m:t>
                          </m:r>
                        </m:sub>
                      </m:sSub>
                    </m:oMath>
                  </m:oMathPara>
                </a14:m>
                <a:endParaRPr lang="en-US" sz="3800" dirty="0">
                  <a:solidFill>
                    <a:schemeClr val="accent1">
                      <a:lumMod val="50000"/>
                    </a:schemeClr>
                  </a:solidFill>
                  <a:latin typeface="Times New Roman" panose="02020603050405020304" pitchFamily="18" charset="0"/>
                  <a:cs typeface="Times New Roman" panose="02020603050405020304" pitchFamily="18" charset="0"/>
                </a:endParaRPr>
              </a:p>
              <a:p>
                <a:pPr marL="571500" indent="-571500" algn="just" defTabSz="3291573" fontAlgn="auto">
                  <a:spcBef>
                    <a:spcPts val="0"/>
                  </a:spcBef>
                  <a:spcAft>
                    <a:spcPts val="0"/>
                  </a:spcAft>
                  <a:buFont typeface="Calibri" panose="020F0502020204030204" pitchFamily="34" charset="0"/>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The useful energy:</a:t>
                </a:r>
              </a:p>
              <a:p>
                <a:pPr algn="just">
                  <a:lnSpc>
                    <a:spcPct val="150000"/>
                  </a:lnSpc>
                </a:pPr>
                <a14:m>
                  <m:oMathPara xmlns:m="http://schemas.openxmlformats.org/officeDocument/2006/math">
                    <m:oMathParaPr>
                      <m:jc m:val="centerGroup"/>
                    </m:oMathParaPr>
                    <m:oMath xmlns:m="http://schemas.openxmlformats.org/officeDocument/2006/math">
                      <m:sSub>
                        <m:sSubPr>
                          <m:ctrlPr>
                            <a:rPr lang="en-US" sz="4000" i="1" smtClean="0">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ctrlPr>
                        </m:sSubPr>
                        <m:e>
                          <m:r>
                            <a:rPr lang="en-US" sz="400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𝑄</m:t>
                          </m:r>
                        </m:e>
                        <m:sub>
                          <m:r>
                            <a:rPr lang="en-US" sz="400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𝑢</m:t>
                          </m:r>
                        </m:sub>
                      </m:sSub>
                      <m:r>
                        <a:rPr lang="en-US" sz="400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m:t>
                      </m:r>
                      <m:r>
                        <a:rPr lang="en-US" sz="4000" i="1">
                          <a:solidFill>
                            <a:srgbClr val="000000"/>
                          </a:solidFill>
                          <a:effectLst/>
                          <a:uFill>
                            <a:solidFill>
                              <a:srgbClr val="000000"/>
                            </a:solidFill>
                          </a:uFill>
                          <a:latin typeface="Cambria Math" panose="02040503050406030204" pitchFamily="18" charset="0"/>
                          <a:ea typeface="Arial Unicode MS"/>
                          <a:cs typeface="Arial" panose="020B0604020202020204" pitchFamily="34" charset="0"/>
                        </a:rPr>
                        <m:t>ṁ</m:t>
                      </m:r>
                      <m:r>
                        <a:rPr lang="en-US" sz="400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m:t>
                      </m:r>
                      <m:r>
                        <a:rPr lang="en-US" sz="400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𝐶𝑝</m:t>
                      </m:r>
                      <m:r>
                        <a:rPr lang="en-US" sz="400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m:t>
                      </m:r>
                      <m:sSub>
                        <m:sSubPr>
                          <m:ctrlPr>
                            <a:rPr lang="en-US" sz="400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ctrlPr>
                        </m:sSubPr>
                        <m:e>
                          <m:r>
                            <a:rPr lang="en-US" sz="400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𝑇</m:t>
                          </m:r>
                        </m:e>
                        <m:sub>
                          <m:r>
                            <a:rPr lang="en-US" sz="400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𝑜𝑢𝑡𝑙𝑒𝑡</m:t>
                          </m:r>
                        </m:sub>
                      </m:sSub>
                      <m:r>
                        <a:rPr lang="en-US" sz="400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m:t>
                      </m:r>
                      <m:sSub>
                        <m:sSubPr>
                          <m:ctrlPr>
                            <a:rPr lang="en-US" sz="400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ctrlPr>
                        </m:sSubPr>
                        <m:e>
                          <m:r>
                            <a:rPr lang="en-US" sz="400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𝑇</m:t>
                          </m:r>
                        </m:e>
                        <m:sub>
                          <m:r>
                            <a:rPr lang="en-US" sz="400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𝑖𝑛𝑙𝑒𝑡</m:t>
                          </m:r>
                        </m:sub>
                      </m:sSub>
                      <m:r>
                        <a:rPr lang="en-US" sz="400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m:t>
                      </m:r>
                    </m:oMath>
                  </m:oMathPara>
                </a14:m>
                <a:endParaRPr lang="en-US" sz="3800" dirty="0">
                  <a:solidFill>
                    <a:schemeClr val="accent1">
                      <a:lumMod val="50000"/>
                    </a:schemeClr>
                  </a:solidFill>
                  <a:latin typeface="Times New Roman" panose="02020603050405020304" pitchFamily="18" charset="0"/>
                  <a:cs typeface="Times New Roman" panose="02020603050405020304" pitchFamily="18" charset="0"/>
                </a:endParaRPr>
              </a:p>
              <a:p>
                <a:pPr marL="571500" indent="-571500" algn="just" defTabSz="3291573" fontAlgn="auto">
                  <a:spcBef>
                    <a:spcPts val="0"/>
                  </a:spcBef>
                  <a:spcAft>
                    <a:spcPts val="0"/>
                  </a:spcAft>
                  <a:buFont typeface="Calibri" panose="020F0502020204030204" pitchFamily="34" charset="0"/>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Thermal efficiency :</a:t>
                </a:r>
              </a:p>
              <a:p>
                <a:pPr algn="just" defTabSz="3291573"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4000" i="1">
                              <a:solidFill>
                                <a:srgbClr val="000000"/>
                              </a:solidFill>
                              <a:uFill>
                                <a:solidFill>
                                  <a:srgbClr val="000000"/>
                                </a:solidFill>
                              </a:uFill>
                              <a:latin typeface="Cambria Math" panose="02040503050406030204" pitchFamily="18" charset="0"/>
                              <a:ea typeface="Arial Unicode MS"/>
                              <a:cs typeface="Times New Roman" panose="02020603050405020304" pitchFamily="18" charset="0"/>
                            </a:rPr>
                          </m:ctrlPr>
                        </m:sSubPr>
                        <m:e>
                          <m:r>
                            <a:rPr lang="en-US" sz="4000" i="1">
                              <a:solidFill>
                                <a:srgbClr val="000000"/>
                              </a:solidFill>
                              <a:uFill>
                                <a:solidFill>
                                  <a:srgbClr val="000000"/>
                                </a:solidFill>
                              </a:uFill>
                              <a:latin typeface="Cambria Math" panose="02040503050406030204" pitchFamily="18" charset="0"/>
                              <a:ea typeface="Arial Unicode MS"/>
                              <a:cs typeface="Times New Roman" panose="02020603050405020304" pitchFamily="18" charset="0"/>
                            </a:rPr>
                            <m:t>𝜂</m:t>
                          </m:r>
                        </m:e>
                        <m:sub>
                          <m:r>
                            <a:rPr lang="en-US" sz="4000" i="1">
                              <a:solidFill>
                                <a:srgbClr val="000000"/>
                              </a:solidFill>
                              <a:uFill>
                                <a:solidFill>
                                  <a:srgbClr val="000000"/>
                                </a:solidFill>
                              </a:uFill>
                              <a:latin typeface="Cambria Math" panose="02040503050406030204" pitchFamily="18" charset="0"/>
                              <a:ea typeface="Arial Unicode MS"/>
                              <a:cs typeface="Times New Roman" panose="02020603050405020304" pitchFamily="18" charset="0"/>
                            </a:rPr>
                            <m:t>𝑡</m:t>
                          </m:r>
                          <m:r>
                            <a:rPr lang="en-US" sz="4000" i="1">
                              <a:solidFill>
                                <a:srgbClr val="000000"/>
                              </a:solidFill>
                              <a:uFill>
                                <a:solidFill>
                                  <a:srgbClr val="000000"/>
                                </a:solidFill>
                              </a:uFill>
                              <a:latin typeface="Cambria Math" panose="02040503050406030204" pitchFamily="18" charset="0"/>
                              <a:ea typeface="Arial Unicode MS"/>
                              <a:cs typeface="Times New Roman" panose="02020603050405020304" pitchFamily="18" charset="0"/>
                            </a:rPr>
                            <m:t>h</m:t>
                          </m:r>
                        </m:sub>
                      </m:sSub>
                      <m:r>
                        <a:rPr lang="en-US" sz="4000" i="1">
                          <a:solidFill>
                            <a:srgbClr val="000000"/>
                          </a:solidFill>
                          <a:uFill>
                            <a:solidFill>
                              <a:srgbClr val="000000"/>
                            </a:solidFill>
                          </a:uFill>
                          <a:latin typeface="Cambria Math" panose="02040503050406030204" pitchFamily="18" charset="0"/>
                          <a:ea typeface="Arial Unicode MS"/>
                          <a:cs typeface="Times New Roman" panose="02020603050405020304" pitchFamily="18" charset="0"/>
                        </a:rPr>
                        <m:t>=</m:t>
                      </m:r>
                      <m:f>
                        <m:fPr>
                          <m:ctrlPr>
                            <a:rPr lang="en-US" sz="4000" i="1">
                              <a:solidFill>
                                <a:srgbClr val="000000"/>
                              </a:solidFill>
                              <a:uFill>
                                <a:solidFill>
                                  <a:srgbClr val="000000"/>
                                </a:solidFill>
                              </a:uFill>
                              <a:latin typeface="Cambria Math" panose="02040503050406030204" pitchFamily="18" charset="0"/>
                              <a:ea typeface="Arial Unicode MS"/>
                              <a:cs typeface="Times New Roman" panose="02020603050405020304" pitchFamily="18" charset="0"/>
                            </a:rPr>
                          </m:ctrlPr>
                        </m:fPr>
                        <m:num>
                          <m:sSub>
                            <m:sSubPr>
                              <m:ctrlPr>
                                <a:rPr lang="en-US" sz="4000" i="1">
                                  <a:solidFill>
                                    <a:srgbClr val="000000"/>
                                  </a:solidFill>
                                  <a:uFill>
                                    <a:solidFill>
                                      <a:srgbClr val="000000"/>
                                    </a:solidFill>
                                  </a:uFill>
                                  <a:latin typeface="Cambria Math" panose="02040503050406030204" pitchFamily="18" charset="0"/>
                                  <a:ea typeface="Arial Unicode MS"/>
                                  <a:cs typeface="Times New Roman" panose="02020603050405020304" pitchFamily="18" charset="0"/>
                                </a:rPr>
                              </m:ctrlPr>
                            </m:sSubPr>
                            <m:e>
                              <m:r>
                                <a:rPr lang="en-US" sz="4000" i="1">
                                  <a:solidFill>
                                    <a:srgbClr val="000000"/>
                                  </a:solidFill>
                                  <a:uFill>
                                    <a:solidFill>
                                      <a:srgbClr val="000000"/>
                                    </a:solidFill>
                                  </a:uFill>
                                  <a:latin typeface="Cambria Math" panose="02040503050406030204" pitchFamily="18" charset="0"/>
                                  <a:ea typeface="Arial Unicode MS"/>
                                  <a:cs typeface="Times New Roman" panose="02020603050405020304" pitchFamily="18" charset="0"/>
                                </a:rPr>
                                <m:t>𝑄</m:t>
                              </m:r>
                            </m:e>
                            <m:sub>
                              <m:r>
                                <a:rPr lang="en-US" sz="4000" i="1">
                                  <a:solidFill>
                                    <a:srgbClr val="000000"/>
                                  </a:solidFill>
                                  <a:uFill>
                                    <a:solidFill>
                                      <a:srgbClr val="000000"/>
                                    </a:solidFill>
                                  </a:uFill>
                                  <a:latin typeface="Cambria Math" panose="02040503050406030204" pitchFamily="18" charset="0"/>
                                  <a:ea typeface="Arial Unicode MS"/>
                                  <a:cs typeface="Times New Roman" panose="02020603050405020304" pitchFamily="18" charset="0"/>
                                </a:rPr>
                                <m:t>𝑢</m:t>
                              </m:r>
                            </m:sub>
                          </m:sSub>
                        </m:num>
                        <m:den>
                          <m:r>
                            <a:rPr lang="en-US" sz="4000" i="1">
                              <a:solidFill>
                                <a:srgbClr val="000000"/>
                              </a:solidFill>
                              <a:uFill>
                                <a:solidFill>
                                  <a:srgbClr val="000000"/>
                                </a:solidFill>
                              </a:uFill>
                              <a:latin typeface="Cambria Math" panose="02040503050406030204" pitchFamily="18" charset="0"/>
                              <a:ea typeface="Arial Unicode MS"/>
                              <a:cs typeface="Times New Roman" panose="02020603050405020304" pitchFamily="18" charset="0"/>
                            </a:rPr>
                            <m:t>𝐼𝐴</m:t>
                          </m:r>
                        </m:den>
                      </m:f>
                    </m:oMath>
                  </m:oMathPara>
                </a14:m>
                <a:endParaRPr lang="en-US" sz="4000" i="1" dirty="0">
                  <a:solidFill>
                    <a:srgbClr val="000000"/>
                  </a:solidFill>
                  <a:uFill>
                    <a:solidFill>
                      <a:srgbClr val="000000"/>
                    </a:solidFill>
                  </a:uFill>
                  <a:latin typeface="Cambria Math" panose="02040503050406030204" pitchFamily="18" charset="0"/>
                  <a:ea typeface="Arial Unicode MS"/>
                  <a:cs typeface="Times New Roman" panose="02020603050405020304" pitchFamily="18" charset="0"/>
                </a:endParaRPr>
              </a:p>
            </p:txBody>
          </p:sp>
        </mc:Choice>
        <mc:Fallback xmlns="">
          <p:sp>
            <p:nvSpPr>
              <p:cNvPr id="44" name="Text Box 137"/>
              <p:cNvSpPr txBox="1">
                <a:spLocks noRot="1" noChangeAspect="1" noMove="1" noResize="1" noEditPoints="1" noAdjustHandles="1" noChangeArrowheads="1" noChangeShapeType="1" noTextEdit="1"/>
              </p:cNvSpPr>
              <p:nvPr/>
            </p:nvSpPr>
            <p:spPr bwMode="auto">
              <a:xfrm>
                <a:off x="21636007" y="8991600"/>
                <a:ext cx="10008000" cy="8631465"/>
              </a:xfrm>
              <a:prstGeom prst="rect">
                <a:avLst/>
              </a:prstGeom>
              <a:blipFill>
                <a:blip r:embed="rId3"/>
                <a:stretch>
                  <a:fillRect l="-1096" r="-1096"/>
                </a:stretch>
              </a:blipFill>
              <a:ln>
                <a:noFill/>
              </a:ln>
              <a:effectLst/>
            </p:spPr>
            <p:txBody>
              <a:bodyPr/>
              <a:lstStyle/>
              <a:p>
                <a:r>
                  <a:rPr lang="en-US">
                    <a:noFill/>
                  </a:rPr>
                  <a:t> </a:t>
                </a:r>
              </a:p>
            </p:txBody>
          </p:sp>
        </mc:Fallback>
      </mc:AlternateContent>
      <p:sp>
        <p:nvSpPr>
          <p:cNvPr id="1026" name="Rectangle 2"/>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 name="Text Box 23"/>
          <p:cNvSpPr txBox="1">
            <a:spLocks noChangeArrowheads="1"/>
          </p:cNvSpPr>
          <p:nvPr/>
        </p:nvSpPr>
        <p:spPr bwMode="auto">
          <a:xfrm>
            <a:off x="2552699" y="25191841"/>
            <a:ext cx="5715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b="1" dirty="0">
                <a:solidFill>
                  <a:schemeClr val="accent1">
                    <a:lumMod val="50000"/>
                  </a:schemeClr>
                </a:solidFill>
                <a:latin typeface="Times New Roman" panose="02020603050405020304" pitchFamily="18" charset="0"/>
                <a:cs typeface="Times New Roman" panose="02020603050405020304" pitchFamily="18" charset="0"/>
              </a:rPr>
              <a:t>OBJECTIVES</a:t>
            </a:r>
          </a:p>
        </p:txBody>
      </p:sp>
      <p:sp>
        <p:nvSpPr>
          <p:cNvPr id="42" name="Text Box 135"/>
          <p:cNvSpPr txBox="1">
            <a:spLocks noChangeArrowheads="1"/>
          </p:cNvSpPr>
          <p:nvPr/>
        </p:nvSpPr>
        <p:spPr bwMode="auto">
          <a:xfrm>
            <a:off x="913090" y="26514698"/>
            <a:ext cx="8915400" cy="3293209"/>
          </a:xfrm>
          <a:prstGeom prst="rect">
            <a:avLst/>
          </a:prstGeom>
          <a:solidFill>
            <a:schemeClr val="bg1"/>
          </a:solidFill>
          <a:ln>
            <a:noFill/>
          </a:ln>
          <a:effectLst/>
        </p:spPr>
        <p:txBody>
          <a:bodyPr wrap="square" lIns="182880" tIns="182880" rIns="182880" bIns="182880">
            <a:spAutoFit/>
          </a:bodyPr>
          <a:lstStyle/>
          <a:p>
            <a:pPr algn="just" defTabSz="3291573" fontAlgn="auto">
              <a:spcBef>
                <a:spcPts val="0"/>
              </a:spcBef>
              <a:spcAft>
                <a:spcPts val="0"/>
              </a:spcAft>
            </a:pPr>
            <a:r>
              <a:rPr lang="en-US" sz="3800" dirty="0">
                <a:solidFill>
                  <a:schemeClr val="accent1">
                    <a:lumMod val="50000"/>
                  </a:schemeClr>
                </a:solidFill>
                <a:latin typeface="Times New Roman" panose="02020603050405020304" pitchFamily="18" charset="0"/>
                <a:cs typeface="Times New Roman" panose="02020603050405020304" pitchFamily="18" charset="0"/>
              </a:rPr>
              <a:t>- Reviewing the literature related to the Solar Air Heater (SAH).</a:t>
            </a:r>
          </a:p>
          <a:p>
            <a:pPr algn="just" defTabSz="3291573" fontAlgn="auto">
              <a:spcBef>
                <a:spcPts val="0"/>
              </a:spcBef>
              <a:spcAft>
                <a:spcPts val="0"/>
              </a:spcAft>
              <a:buFontTx/>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 Design the (SAH) system. </a:t>
            </a:r>
          </a:p>
          <a:p>
            <a:pPr algn="just" defTabSz="3291573" fontAlgn="auto">
              <a:spcBef>
                <a:spcPts val="0"/>
              </a:spcBef>
              <a:spcAft>
                <a:spcPts val="0"/>
              </a:spcAft>
              <a:buFontTx/>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Presentation and analysis the results.</a:t>
            </a:r>
          </a:p>
          <a:p>
            <a:pPr algn="just" defTabSz="3291573" fontAlgn="auto">
              <a:spcBef>
                <a:spcPts val="0"/>
              </a:spcBef>
              <a:spcAft>
                <a:spcPts val="0"/>
              </a:spcAft>
              <a:buFontTx/>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 Cost analysis.</a:t>
            </a:r>
          </a:p>
        </p:txBody>
      </p:sp>
      <p:sp>
        <p:nvSpPr>
          <p:cNvPr id="3074" name="Rectangle 2"/>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6" name="Rectangle 4"/>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8" name="Rectangle 6"/>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0" name="Rectangle 8"/>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2" name="Rectangle 10"/>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 name="Rectangle 69"/>
          <p:cNvSpPr/>
          <p:nvPr/>
        </p:nvSpPr>
        <p:spPr>
          <a:xfrm>
            <a:off x="21973494" y="29085973"/>
            <a:ext cx="9900000" cy="1877437"/>
          </a:xfrm>
          <a:prstGeom prst="rect">
            <a:avLst/>
          </a:prstGeom>
          <a:solidFill>
            <a:srgbClr val="FFFFFF"/>
          </a:solidFill>
        </p:spPr>
        <p:txBody>
          <a:bodyPr wrap="square">
            <a:spAutoFit/>
          </a:bodyPr>
          <a:lstStyle/>
          <a:p>
            <a:pPr algn="just"/>
            <a:r>
              <a:rPr lang="en-US" sz="3800" dirty="0">
                <a:solidFill>
                  <a:schemeClr val="accent1">
                    <a:lumMod val="50000"/>
                  </a:schemeClr>
                </a:solidFill>
                <a:latin typeface="Times New Roman" panose="02020603050405020304" pitchFamily="18" charset="0"/>
                <a:cs typeface="Times New Roman" panose="02020603050405020304" pitchFamily="18" charset="0"/>
              </a:rPr>
              <a:t>Duct has the highest cost that represents 42% of the total SAH system cost. The total cost of the project is </a:t>
            </a:r>
            <a:r>
              <a:rPr lang="en-US" sz="3800" b="1" dirty="0">
                <a:latin typeface="Times New Roman" panose="02020603050405020304" pitchFamily="18" charset="0"/>
                <a:cs typeface="Times New Roman" panose="02020603050405020304" pitchFamily="18" charset="0"/>
              </a:rPr>
              <a:t>1182 SAR</a:t>
            </a:r>
            <a:r>
              <a:rPr lang="en-US" sz="3800" dirty="0">
                <a:solidFill>
                  <a:schemeClr val="accent1">
                    <a:lumMod val="50000"/>
                  </a:schemeClr>
                </a:solidFill>
                <a:latin typeface="Times New Roman" panose="02020603050405020304" pitchFamily="18" charset="0"/>
                <a:cs typeface="Times New Roman" panose="02020603050405020304" pitchFamily="18" charset="0"/>
              </a:rPr>
              <a:t>.</a:t>
            </a:r>
          </a:p>
        </p:txBody>
      </p:sp>
      <p:sp>
        <p:nvSpPr>
          <p:cNvPr id="71" name="Text Box 27"/>
          <p:cNvSpPr txBox="1">
            <a:spLocks noChangeArrowheads="1"/>
          </p:cNvSpPr>
          <p:nvPr/>
        </p:nvSpPr>
        <p:spPr bwMode="auto">
          <a:xfrm>
            <a:off x="22806243" y="27717816"/>
            <a:ext cx="7541419"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b="1" dirty="0">
                <a:solidFill>
                  <a:schemeClr val="accent1">
                    <a:lumMod val="50000"/>
                  </a:schemeClr>
                </a:solidFill>
                <a:latin typeface="Times New Roman" panose="02020603050405020304" pitchFamily="18" charset="0"/>
                <a:cs typeface="Times New Roman" panose="02020603050405020304" pitchFamily="18" charset="0"/>
              </a:rPr>
              <a:t>COST ANALYSIS</a:t>
            </a:r>
          </a:p>
        </p:txBody>
      </p:sp>
      <p:sp>
        <p:nvSpPr>
          <p:cNvPr id="72" name="Rectangle 71"/>
          <p:cNvSpPr/>
          <p:nvPr/>
        </p:nvSpPr>
        <p:spPr>
          <a:xfrm>
            <a:off x="10431814" y="8915400"/>
            <a:ext cx="10341821" cy="3016210"/>
          </a:xfrm>
          <a:prstGeom prst="rect">
            <a:avLst/>
          </a:prstGeom>
          <a:solidFill>
            <a:schemeClr val="bg1"/>
          </a:solidFill>
        </p:spPr>
        <p:txBody>
          <a:bodyPr wrap="square">
            <a:spAutoFit/>
          </a:bodyPr>
          <a:lstStyle/>
          <a:p>
            <a:pPr algn="just"/>
            <a:r>
              <a:rPr lang="en-US" sz="3800" dirty="0">
                <a:solidFill>
                  <a:schemeClr val="accent1">
                    <a:lumMod val="50000"/>
                  </a:schemeClr>
                </a:solidFill>
                <a:latin typeface="Times New Roman" panose="02020603050405020304" pitchFamily="18" charset="0"/>
                <a:cs typeface="Times New Roman" panose="02020603050405020304" pitchFamily="18" charset="0"/>
              </a:rPr>
              <a:t>This kind of installation has many advantages:</a:t>
            </a:r>
          </a:p>
          <a:p>
            <a:pPr algn="just">
              <a:buFont typeface="Arial" pitchFamily="34" charset="0"/>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 Simple design.</a:t>
            </a:r>
          </a:p>
          <a:p>
            <a:pPr algn="just">
              <a:buFont typeface="Arial" pitchFamily="34" charset="0"/>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 Low cost.</a:t>
            </a:r>
            <a:endParaRPr lang="en-US" sz="3800" dirty="0">
              <a:solidFill>
                <a:schemeClr val="accent1">
                  <a:lumMod val="50000"/>
                </a:schemeClr>
              </a:solidFill>
              <a:latin typeface="Times New Roman" panose="02020603050405020304" pitchFamily="18" charset="0"/>
              <a:ea typeface="Adobe Ming Std L" pitchFamily="18" charset="-128"/>
              <a:cs typeface="Times New Roman" panose="02020603050405020304" pitchFamily="18" charset="0"/>
            </a:endParaRPr>
          </a:p>
          <a:p>
            <a:pPr algn="just">
              <a:buFont typeface="Arial" pitchFamily="34" charset="0"/>
              <a:buChar char="•"/>
            </a:pPr>
            <a:r>
              <a:rPr lang="en-US" sz="3800" dirty="0">
                <a:solidFill>
                  <a:schemeClr val="accent1">
                    <a:lumMod val="50000"/>
                  </a:schemeClr>
                </a:solidFill>
                <a:latin typeface="Times New Roman" panose="02020603050405020304" pitchFamily="18" charset="0"/>
                <a:ea typeface="Adobe Ming Std L" pitchFamily="18" charset="-128"/>
                <a:cs typeface="Times New Roman" panose="02020603050405020304" pitchFamily="18" charset="0"/>
              </a:rPr>
              <a:t> Low m</a:t>
            </a:r>
            <a:r>
              <a:rPr lang="en-US" sz="3800" dirty="0">
                <a:solidFill>
                  <a:schemeClr val="accent1">
                    <a:lumMod val="50000"/>
                  </a:schemeClr>
                </a:solidFill>
                <a:latin typeface="Times New Roman" panose="02020603050405020304" pitchFamily="18" charset="0"/>
                <a:cs typeface="Times New Roman" panose="02020603050405020304" pitchFamily="18" charset="0"/>
              </a:rPr>
              <a:t>aintenance.</a:t>
            </a:r>
          </a:p>
          <a:p>
            <a:pPr algn="just">
              <a:buFont typeface="Arial" pitchFamily="34" charset="0"/>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Renewable energy consumption for our country.</a:t>
            </a:r>
          </a:p>
        </p:txBody>
      </p:sp>
      <p:sp>
        <p:nvSpPr>
          <p:cNvPr id="11" name="TextBox 10"/>
          <p:cNvSpPr txBox="1"/>
          <p:nvPr/>
        </p:nvSpPr>
        <p:spPr>
          <a:xfrm>
            <a:off x="23674079" y="27330737"/>
            <a:ext cx="6498830" cy="584775"/>
          </a:xfrm>
          <a:prstGeom prst="rect">
            <a:avLst/>
          </a:prstGeom>
          <a:noFill/>
        </p:spPr>
        <p:txBody>
          <a:bodyPr wrap="none" rtlCol="0">
            <a:spAutoFit/>
          </a:bodyPr>
          <a:lstStyle/>
          <a:p>
            <a:r>
              <a:rPr lang="en-US" b="1" dirty="0">
                <a:solidFill>
                  <a:schemeClr val="accent1">
                    <a:lumMod val="50000"/>
                  </a:schemeClr>
                </a:solidFill>
                <a:latin typeface="Times New Roman" panose="02020603050405020304" pitchFamily="18" charset="0"/>
                <a:cs typeface="Times New Roman" panose="02020603050405020304" pitchFamily="18" charset="0"/>
              </a:rPr>
              <a:t>Figure 5. Outlet temperature result.</a:t>
            </a:r>
          </a:p>
        </p:txBody>
      </p:sp>
      <p:sp>
        <p:nvSpPr>
          <p:cNvPr id="12" name="TextBox 11"/>
          <p:cNvSpPr txBox="1"/>
          <p:nvPr/>
        </p:nvSpPr>
        <p:spPr>
          <a:xfrm>
            <a:off x="13118130" y="26634202"/>
            <a:ext cx="4969181" cy="584775"/>
          </a:xfrm>
          <a:prstGeom prst="rect">
            <a:avLst/>
          </a:prstGeom>
          <a:noFill/>
        </p:spPr>
        <p:txBody>
          <a:bodyPr wrap="none" rtlCol="0">
            <a:spAutoFit/>
          </a:bodyPr>
          <a:lstStyle/>
          <a:p>
            <a:r>
              <a:rPr lang="en-US" b="1" dirty="0">
                <a:solidFill>
                  <a:schemeClr val="accent1">
                    <a:lumMod val="50000"/>
                  </a:schemeClr>
                </a:solidFill>
                <a:latin typeface="Times New Roman" panose="02020603050405020304" pitchFamily="18" charset="0"/>
                <a:cs typeface="Times New Roman" panose="02020603050405020304" pitchFamily="18" charset="0"/>
              </a:rPr>
              <a:t>Figure 2. The SAH system.</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218" t="24066" r="2278" b="18408"/>
          <a:stretch/>
        </p:blipFill>
        <p:spPr>
          <a:xfrm>
            <a:off x="25709864" y="838200"/>
            <a:ext cx="7042282" cy="4197929"/>
          </a:xfrm>
          <a:prstGeom prst="rect">
            <a:avLst/>
          </a:prstGeom>
        </p:spPr>
      </p:pic>
      <p:sp>
        <p:nvSpPr>
          <p:cNvPr id="47" name="Text Box 130"/>
          <p:cNvSpPr txBox="1">
            <a:spLocks noChangeArrowheads="1"/>
          </p:cNvSpPr>
          <p:nvPr/>
        </p:nvSpPr>
        <p:spPr bwMode="auto">
          <a:xfrm>
            <a:off x="13816622" y="33159412"/>
            <a:ext cx="35721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r>
              <a:rPr lang="en-US" b="1" dirty="0">
                <a:solidFill>
                  <a:schemeClr val="accent1">
                    <a:lumMod val="50000"/>
                  </a:schemeClr>
                </a:solidFill>
                <a:latin typeface="Times New Roman" panose="02020603050405020304" pitchFamily="18" charset="0"/>
                <a:cs typeface="Times New Roman" panose="02020603050405020304" pitchFamily="18" charset="0"/>
              </a:rPr>
              <a:t>Figure 3. </a:t>
            </a:r>
            <a:r>
              <a:rPr lang="en-GB" b="1" dirty="0">
                <a:solidFill>
                  <a:schemeClr val="accent1">
                    <a:lumMod val="50000"/>
                  </a:schemeClr>
                </a:solidFill>
                <a:latin typeface="Times New Roman" panose="02020603050405020304" pitchFamily="18" charset="0"/>
                <a:cs typeface="Times New Roman" panose="02020603050405020304" pitchFamily="18" charset="0"/>
              </a:rPr>
              <a:t>Absorber</a:t>
            </a:r>
            <a:r>
              <a:rPr lang="en-US" sz="2400" b="1" dirty="0">
                <a:solidFill>
                  <a:schemeClr val="accent1">
                    <a:lumMod val="50000"/>
                  </a:schemeClr>
                </a:solidFill>
                <a:latin typeface="Times New Roman" panose="02020603050405020304" pitchFamily="18" charset="0"/>
                <a:cs typeface="Times New Roman" panose="02020603050405020304" pitchFamily="18" charset="0"/>
              </a:rPr>
              <a:t>.</a:t>
            </a:r>
          </a:p>
        </p:txBody>
      </p:sp>
      <p:pic>
        <p:nvPicPr>
          <p:cNvPr id="48" name="officeArt object">
            <a:extLst>
              <a:ext uri="{FF2B5EF4-FFF2-40B4-BE49-F238E27FC236}">
                <a16:creationId xmlns:a16="http://schemas.microsoft.com/office/drawing/2014/main" id="{58053689-3634-4005-B5F2-046E9B8C15C0}"/>
              </a:ext>
            </a:extLst>
          </p:cNvPr>
          <p:cNvPicPr/>
          <p:nvPr/>
        </p:nvPicPr>
        <p:blipFill>
          <a:blip r:embed="rId5"/>
          <a:stretch>
            <a:fillRect/>
          </a:stretch>
        </p:blipFill>
        <p:spPr>
          <a:xfrm>
            <a:off x="10431811" y="12185335"/>
            <a:ext cx="10341821" cy="5033540"/>
          </a:xfrm>
          <a:prstGeom prst="rect">
            <a:avLst/>
          </a:prstGeom>
          <a:ln w="12700" cap="flat">
            <a:noFill/>
            <a:miter lim="400000"/>
          </a:ln>
          <a:effectLst/>
        </p:spPr>
      </p:pic>
      <p:pic>
        <p:nvPicPr>
          <p:cNvPr id="49" name="صورة 48">
            <a:extLst>
              <a:ext uri="{FF2B5EF4-FFF2-40B4-BE49-F238E27FC236}">
                <a16:creationId xmlns:a16="http://schemas.microsoft.com/office/drawing/2014/main" id="{6F185BCA-1379-4131-BB0A-7CFECD4FF0EF}"/>
              </a:ext>
            </a:extLst>
          </p:cNvPr>
          <p:cNvPicPr>
            <a:picLocks noChangeAspect="1"/>
          </p:cNvPicPr>
          <p:nvPr/>
        </p:nvPicPr>
        <p:blipFill rotWithShape="1">
          <a:blip r:embed="rId6"/>
          <a:srcRect b="7481"/>
          <a:stretch/>
        </p:blipFill>
        <p:spPr>
          <a:xfrm>
            <a:off x="10513377" y="18028779"/>
            <a:ext cx="10411662" cy="8491957"/>
          </a:xfrm>
          <a:prstGeom prst="rect">
            <a:avLst/>
          </a:prstGeom>
        </p:spPr>
      </p:pic>
      <p:pic>
        <p:nvPicPr>
          <p:cNvPr id="50" name="صورة 49">
            <a:extLst>
              <a:ext uri="{FF2B5EF4-FFF2-40B4-BE49-F238E27FC236}">
                <a16:creationId xmlns:a16="http://schemas.microsoft.com/office/drawing/2014/main" id="{D92A9DF3-972C-44DF-A6FF-981D46EB7C48}"/>
              </a:ext>
            </a:extLst>
          </p:cNvPr>
          <p:cNvPicPr>
            <a:picLocks noChangeAspect="1"/>
          </p:cNvPicPr>
          <p:nvPr/>
        </p:nvPicPr>
        <p:blipFill rotWithShape="1">
          <a:blip r:embed="rId7"/>
          <a:srcRect t="7207" b="5405"/>
          <a:stretch/>
        </p:blipFill>
        <p:spPr>
          <a:xfrm rot="5400000">
            <a:off x="12790950" y="24968837"/>
            <a:ext cx="5856515" cy="10411662"/>
          </a:xfrm>
          <a:prstGeom prst="rect">
            <a:avLst/>
          </a:prstGeom>
        </p:spPr>
      </p:pic>
      <p:pic>
        <p:nvPicPr>
          <p:cNvPr id="51" name="صورة 50">
            <a:extLst>
              <a:ext uri="{FF2B5EF4-FFF2-40B4-BE49-F238E27FC236}">
                <a16:creationId xmlns:a16="http://schemas.microsoft.com/office/drawing/2014/main" id="{4E12EDB8-C270-4056-802E-5DBAC7D1BA5E}"/>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513378" y="33843570"/>
            <a:ext cx="10411661" cy="8202642"/>
          </a:xfrm>
          <a:prstGeom prst="rect">
            <a:avLst/>
          </a:prstGeom>
          <a:noFill/>
        </p:spPr>
      </p:pic>
      <mc:AlternateContent xmlns:mc="http://schemas.openxmlformats.org/markup-compatibility/2006" xmlns:a14="http://schemas.microsoft.com/office/drawing/2010/main">
        <mc:Choice Requires="a14">
          <p:sp>
            <p:nvSpPr>
              <p:cNvPr id="54" name="مربع نص 53">
                <a:extLst>
                  <a:ext uri="{FF2B5EF4-FFF2-40B4-BE49-F238E27FC236}">
                    <a16:creationId xmlns:a16="http://schemas.microsoft.com/office/drawing/2014/main" id="{5F13CBB1-DE0E-42A9-B02B-5BBC8B876DC1}"/>
                  </a:ext>
                </a:extLst>
              </p:cNvPr>
              <p:cNvSpPr txBox="1"/>
              <p:nvPr/>
            </p:nvSpPr>
            <p:spPr>
              <a:xfrm>
                <a:off x="18079445" y="11638677"/>
                <a:ext cx="16476784" cy="12450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𝑅𝑒</m:t>
                      </m:r>
                      <m:r>
                        <a:rPr lang="en-US" sz="4000" i="0">
                          <a:latin typeface="Cambria Math" panose="02040503050406030204" pitchFamily="18" charset="0"/>
                        </a:rPr>
                        <m:t>=</m:t>
                      </m:r>
                      <m:f>
                        <m:fPr>
                          <m:ctrlPr>
                            <a:rPr lang="en-US" sz="4000" i="1">
                              <a:solidFill>
                                <a:srgbClr val="836967"/>
                              </a:solidFill>
                              <a:latin typeface="Cambria Math" panose="02040503050406030204" pitchFamily="18" charset="0"/>
                            </a:rPr>
                          </m:ctrlPr>
                        </m:fPr>
                        <m:num>
                          <m:r>
                            <a:rPr lang="en-US" sz="4000" i="1">
                              <a:latin typeface="Cambria Math" panose="02040503050406030204" pitchFamily="18" charset="0"/>
                            </a:rPr>
                            <m:t>𝜌</m:t>
                          </m:r>
                          <m:r>
                            <a:rPr lang="en-US" sz="4000" i="0">
                              <a:latin typeface="Cambria Math" panose="02040503050406030204" pitchFamily="18" charset="0"/>
                            </a:rPr>
                            <m:t>×</m:t>
                          </m:r>
                          <m:sSub>
                            <m:sSubPr>
                              <m:ctrlPr>
                                <a:rPr lang="en-US" sz="4000" b="0" i="1" smtClean="0">
                                  <a:latin typeface="Cambria Math" panose="02040503050406030204" pitchFamily="18" charset="0"/>
                                </a:rPr>
                              </m:ctrlPr>
                            </m:sSubPr>
                            <m:e>
                              <m:r>
                                <a:rPr lang="en-US" sz="4000" i="1">
                                  <a:latin typeface="Cambria Math" panose="02040503050406030204" pitchFamily="18" charset="0"/>
                                </a:rPr>
                                <m:t>𝑉</m:t>
                              </m:r>
                            </m:e>
                            <m:sub>
                              <m:r>
                                <a:rPr lang="en-US" sz="4000" b="0" i="1" smtClean="0">
                                  <a:latin typeface="Cambria Math" panose="02040503050406030204" pitchFamily="18" charset="0"/>
                                </a:rPr>
                                <m:t>𝑎</m:t>
                              </m:r>
                              <m:r>
                                <m:rPr>
                                  <m:sty m:val="p"/>
                                </m:rPr>
                                <a:rPr lang="en-US" sz="4000" b="0" i="0" smtClean="0">
                                  <a:latin typeface="Cambria Math" panose="02040503050406030204" pitchFamily="18" charset="0"/>
                                </a:rPr>
                                <m:t>ir</m:t>
                              </m:r>
                            </m:sub>
                          </m:sSub>
                          <m:r>
                            <a:rPr lang="en-US" sz="4000" i="0">
                              <a:latin typeface="Cambria Math" panose="02040503050406030204" pitchFamily="18" charset="0"/>
                            </a:rPr>
                            <m:t>×</m:t>
                          </m:r>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𝐷</m:t>
                              </m:r>
                            </m:e>
                            <m:sub>
                              <m:r>
                                <a:rPr lang="en-US" sz="4000" i="1">
                                  <a:latin typeface="Cambria Math" panose="02040503050406030204" pitchFamily="18" charset="0"/>
                                </a:rPr>
                                <m:t>h</m:t>
                              </m:r>
                            </m:sub>
                          </m:sSub>
                          <m:r>
                            <a:rPr lang="en-US" sz="4000" i="0">
                              <a:latin typeface="Cambria Math" panose="02040503050406030204" pitchFamily="18" charset="0"/>
                            </a:rPr>
                            <m:t> </m:t>
                          </m:r>
                        </m:num>
                        <m:den>
                          <m:r>
                            <a:rPr lang="en-US" sz="4000" i="1">
                              <a:latin typeface="Cambria Math" panose="02040503050406030204" pitchFamily="18" charset="0"/>
                            </a:rPr>
                            <m:t>𝑣</m:t>
                          </m:r>
                        </m:den>
                      </m:f>
                    </m:oMath>
                  </m:oMathPara>
                </a14:m>
                <a:endParaRPr lang="en-US" dirty="0"/>
              </a:p>
            </p:txBody>
          </p:sp>
        </mc:Choice>
        <mc:Fallback xmlns="">
          <p:sp>
            <p:nvSpPr>
              <p:cNvPr id="54" name="مربع نص 53">
                <a:extLst>
                  <a:ext uri="{FF2B5EF4-FFF2-40B4-BE49-F238E27FC236}">
                    <a16:creationId xmlns:a16="http://schemas.microsoft.com/office/drawing/2014/main" id="{5F13CBB1-DE0E-42A9-B02B-5BBC8B876DC1}"/>
                  </a:ext>
                </a:extLst>
              </p:cNvPr>
              <p:cNvSpPr txBox="1">
                <a:spLocks noRot="1" noChangeAspect="1" noMove="1" noResize="1" noEditPoints="1" noAdjustHandles="1" noChangeArrowheads="1" noChangeShapeType="1" noTextEdit="1"/>
              </p:cNvSpPr>
              <p:nvPr/>
            </p:nvSpPr>
            <p:spPr>
              <a:xfrm>
                <a:off x="18079445" y="11638677"/>
                <a:ext cx="16476784" cy="1245084"/>
              </a:xfrm>
              <a:prstGeom prst="rect">
                <a:avLst/>
              </a:prstGeom>
              <a:blipFill>
                <a:blip r:embed="rId9"/>
                <a:stretch>
                  <a:fillRect/>
                </a:stretch>
              </a:blipFill>
            </p:spPr>
            <p:txBody>
              <a:bodyPr/>
              <a:lstStyle/>
              <a:p>
                <a:r>
                  <a:rPr lang="en-US">
                    <a:noFill/>
                  </a:rPr>
                  <a:t> </a:t>
                </a:r>
              </a:p>
            </p:txBody>
          </p:sp>
        </mc:Fallback>
      </mc:AlternateContent>
      <p:pic>
        <p:nvPicPr>
          <p:cNvPr id="55" name="صورة 54">
            <a:extLst>
              <a:ext uri="{FF2B5EF4-FFF2-40B4-BE49-F238E27FC236}">
                <a16:creationId xmlns:a16="http://schemas.microsoft.com/office/drawing/2014/main" id="{75BBB863-0A2F-40BD-B47D-9648479C19A8}"/>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21282749" y="18331292"/>
            <a:ext cx="11281490" cy="8678297"/>
          </a:xfrm>
          <a:prstGeom prst="rect">
            <a:avLst/>
          </a:prstGeom>
          <a:noFill/>
        </p:spPr>
      </p:pic>
    </p:spTree>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5245</TotalTime>
  <Words>715</Words>
  <Application>Microsoft Office PowerPoint</Application>
  <PresentationFormat>Custom</PresentationFormat>
  <Paragraphs>69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Cambria Math</vt:lpstr>
      <vt:lpstr>Times New Roman</vt:lpstr>
      <vt:lpstr>Default Design</vt:lpstr>
      <vt:lpstr>PowerPoint Presentation</vt:lpstr>
    </vt:vector>
  </TitlesOfParts>
  <Company>Genigraphics 800.790.4001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36x48</dc:title>
  <dc:creator>Genigraphics 800.790.4001</dc:creator>
  <dc:description>To order poster prints visit us at www.genigraphics.com</dc:description>
  <cp:lastModifiedBy>Umar Alqsair</cp:lastModifiedBy>
  <cp:revision>145</cp:revision>
  <dcterms:created xsi:type="dcterms:W3CDTF">2008-05-03T03:01:56Z</dcterms:created>
  <dcterms:modified xsi:type="dcterms:W3CDTF">2021-05-27T15:20:28Z</dcterms:modified>
</cp:coreProperties>
</file>