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7" r:id="rId2"/>
  </p:sldIdLst>
  <p:sldSz cx="32918400" cy="43891200"/>
  <p:notesSz cx="6797675" cy="987425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D0EAB4"/>
    <a:srgbClr val="C4E59F"/>
    <a:srgbClr val="B0DD7F"/>
    <a:srgbClr val="B3FD59"/>
    <a:srgbClr val="EEECE1"/>
    <a:srgbClr val="E4E4E4"/>
    <a:srgbClr val="EFD567"/>
    <a:srgbClr val="D4B016"/>
    <a:srgbClr val="C1C5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225" autoAdjust="0"/>
    <p:restoredTop sz="93978" autoAdjust="0"/>
  </p:normalViewPr>
  <p:slideViewPr>
    <p:cSldViewPr>
      <p:cViewPr>
        <p:scale>
          <a:sx n="20" d="100"/>
          <a:sy n="20" d="100"/>
        </p:scale>
        <p:origin x="3522" y="-834"/>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584" y="96"/>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270" y="1"/>
            <a:ext cx="2945865" cy="493037"/>
          </a:xfrm>
          <a:prstGeom prst="rect">
            <a:avLst/>
          </a:prstGeom>
        </p:spPr>
        <p:txBody>
          <a:bodyPr vert="horz" lIns="91440" tIns="45720" rIns="91440" bIns="45720" rtlCol="0"/>
          <a:lstStyle>
            <a:lvl1pPr algn="r">
              <a:defRPr sz="1200"/>
            </a:lvl1pPr>
          </a:lstStyle>
          <a:p>
            <a:fld id="{41DA6C41-6E08-4F89-A4AD-30F0C7C7D87D}" type="datetimeFigureOut">
              <a:rPr lang="en-US" smtClean="0"/>
              <a:pPr/>
              <a:t>12/7/2023</a:t>
            </a:fld>
            <a:endParaRPr lang="en-US"/>
          </a:p>
        </p:txBody>
      </p:sp>
      <p:sp>
        <p:nvSpPr>
          <p:cNvPr id="7" name="Slide Number Placeholder 6">
            <a:extLst>
              <a:ext uri="{FF2B5EF4-FFF2-40B4-BE49-F238E27FC236}">
                <a16:creationId xmlns:a16="http://schemas.microsoft.com/office/drawing/2014/main" id="{562E3E8C-E618-1DBB-A34D-BE1CC6EACF3F}"/>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3B08B8AC-2295-4DD2-8C40-33EE836B0BC4}" type="slidenum">
              <a:rPr lang="en-US" smtClean="0"/>
              <a:t>‹#›</a:t>
            </a:fld>
            <a:endParaRPr lang="en-US"/>
          </a:p>
        </p:txBody>
      </p:sp>
      <p:sp>
        <p:nvSpPr>
          <p:cNvPr id="8" name="Footer Placeholder 7">
            <a:extLst>
              <a:ext uri="{FF2B5EF4-FFF2-40B4-BE49-F238E27FC236}">
                <a16:creationId xmlns:a16="http://schemas.microsoft.com/office/drawing/2014/main" id="{9CA4784F-A9C7-F66D-04D9-37CCFF5CBF26}"/>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01961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270" y="1"/>
            <a:ext cx="2945865" cy="493037"/>
          </a:xfrm>
          <a:prstGeom prst="rect">
            <a:avLst/>
          </a:prstGeom>
        </p:spPr>
        <p:txBody>
          <a:bodyPr vert="horz" lIns="91440" tIns="45720" rIns="91440" bIns="45720" rtlCol="0"/>
          <a:lstStyle>
            <a:lvl1pPr algn="r">
              <a:defRPr sz="1200"/>
            </a:lvl1pPr>
          </a:lstStyle>
          <a:p>
            <a:fld id="{2355786A-7C56-4CE1-9982-2BC14BE71E0D}" type="datetimeFigureOut">
              <a:rPr lang="fr-CA" smtClean="0"/>
              <a:pPr/>
              <a:t>2023-12-07</a:t>
            </a:fld>
            <a:endParaRPr lang="fr-CA"/>
          </a:p>
        </p:txBody>
      </p:sp>
      <p:sp>
        <p:nvSpPr>
          <p:cNvPr id="4" name="Espace réservé de l'image des diapositives 3"/>
          <p:cNvSpPr>
            <a:spLocks noGrp="1" noRot="1" noChangeAspect="1"/>
          </p:cNvSpPr>
          <p:nvPr>
            <p:ph type="sldImg" idx="2"/>
          </p:nvPr>
        </p:nvSpPr>
        <p:spPr>
          <a:xfrm>
            <a:off x="2009775" y="739775"/>
            <a:ext cx="2778125" cy="3705225"/>
          </a:xfrm>
          <a:prstGeom prst="rect">
            <a:avLst/>
          </a:prstGeom>
          <a:noFill/>
          <a:ln w="12700">
            <a:solidFill>
              <a:prstClr val="black"/>
            </a:solidFill>
          </a:ln>
        </p:spPr>
        <p:txBody>
          <a:bodyPr vert="horz" lIns="91440" tIns="45720" rIns="91440" bIns="45720" rtlCol="0" anchor="ctr"/>
          <a:lstStyle/>
          <a:p>
            <a:endParaRPr lang="fr-CA"/>
          </a:p>
        </p:txBody>
      </p:sp>
    </p:spTree>
    <p:extLst>
      <p:ext uri="{BB962C8B-B14F-4D97-AF65-F5344CB8AC3E}">
        <p14:creationId xmlns:p14="http://schemas.microsoft.com/office/powerpoint/2010/main" val="16788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0" y="4690607"/>
            <a:ext cx="5438756" cy="44424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50270" y="9379525"/>
            <a:ext cx="2945865" cy="493037"/>
          </a:xfrm>
          <a:prstGeom prst="rect">
            <a:avLst/>
          </a:prstGeom>
        </p:spPr>
        <p:txBody>
          <a:bodyPr/>
          <a:lstStyle/>
          <a:p>
            <a:fld id="{2C1099C9-4E73-4688-80A7-C65987DB50BF}" type="slidenum">
              <a:rPr lang="fr-CA" smtClean="0"/>
              <a:pPr/>
              <a:t>1</a:t>
            </a:fld>
            <a:endParaRPr lang="fr-CA"/>
          </a:p>
        </p:txBody>
      </p:sp>
    </p:spTree>
    <p:extLst>
      <p:ext uri="{BB962C8B-B14F-4D97-AF65-F5344CB8AC3E}">
        <p14:creationId xmlns:p14="http://schemas.microsoft.com/office/powerpoint/2010/main" val="182857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51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9000"/>
          </a:srgbClr>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1" y="1"/>
            <a:ext cx="32916019" cy="6324599"/>
          </a:xfrm>
          <a:prstGeom prst="rect">
            <a:avLst/>
          </a:prstGeom>
          <a:solidFill>
            <a:srgbClr val="D0EAB4"/>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0" y="6324600"/>
            <a:ext cx="32916019" cy="37562365"/>
          </a:xfrm>
          <a:prstGeom prst="rect">
            <a:avLst/>
          </a:prstGeom>
          <a:solidFill>
            <a:schemeClr val="bg1"/>
          </a:solidFill>
          <a:ln>
            <a:noFill/>
          </a:ln>
          <a:effectLst/>
        </p:spPr>
        <p:txBody>
          <a:bodyPr wrap="none" lIns="457200" tIns="457200" rIns="457200" bIns="457200"/>
          <a:lstStyle/>
          <a:p>
            <a:endParaRPr lang="en-US" dirty="0">
              <a:latin typeface="Calibri" pitchFamily="34" charset="0"/>
            </a:endParaRPr>
          </a:p>
        </p:txBody>
      </p:sp>
      <p:sp>
        <p:nvSpPr>
          <p:cNvPr id="1036" name="Line 12"/>
          <p:cNvSpPr>
            <a:spLocks noChangeShapeType="1"/>
          </p:cNvSpPr>
          <p:nvPr userDrawn="1"/>
        </p:nvSpPr>
        <p:spPr bwMode="auto">
          <a:xfrm>
            <a:off x="0" y="6324600"/>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5" name="Rectangle 4"/>
          <p:cNvSpPr/>
          <p:nvPr userDrawn="1"/>
        </p:nvSpPr>
        <p:spPr>
          <a:xfrm>
            <a:off x="-3652" y="41468813"/>
            <a:ext cx="32905732" cy="2477601"/>
          </a:xfrm>
          <a:prstGeom prst="rect">
            <a:avLst/>
          </a:prstGeom>
          <a:solidFill>
            <a:srgbClr val="D0EAB4"/>
          </a:solidFill>
        </p:spPr>
        <p:txBody>
          <a:bodyPr wrap="square">
            <a:spAutoFit/>
          </a:bodyPr>
          <a:lstStyle/>
          <a:p>
            <a:pPr algn="ctr">
              <a:spcAft>
                <a:spcPts val="4200"/>
              </a:spcAft>
            </a:pPr>
            <a:endParaRPr lang="fr-CA" sz="6000" b="1" dirty="0">
              <a:latin typeface="Times New Roman" panose="02020603050405020304" pitchFamily="18" charset="0"/>
              <a:cs typeface="Times New Roman" panose="02020603050405020304" pitchFamily="18" charset="0"/>
            </a:endParaRPr>
          </a:p>
          <a:p>
            <a:pPr algn="ctr">
              <a:spcAft>
                <a:spcPts val="4200"/>
              </a:spcAft>
            </a:pPr>
            <a:endParaRPr lang="fr-CA" sz="6000" b="1" dirty="0">
              <a:latin typeface="Times New Roman" panose="02020603050405020304" pitchFamily="18" charset="0"/>
              <a:cs typeface="Times New Roman" panose="02020603050405020304" pitchFamily="18" charset="0"/>
            </a:endParaRPr>
          </a:p>
        </p:txBody>
      </p:sp>
      <p:sp>
        <p:nvSpPr>
          <p:cNvPr id="6" name="Line 12"/>
          <p:cNvSpPr>
            <a:spLocks noChangeShapeType="1"/>
          </p:cNvSpPr>
          <p:nvPr userDrawn="1"/>
        </p:nvSpPr>
        <p:spPr bwMode="auto">
          <a:xfrm>
            <a:off x="-16320" y="41468813"/>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jpe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4" name="Rectangle 2"/>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6" name="Rectangle 4"/>
          <p:cNvSpPr>
            <a:spLocks noChangeArrowheads="1"/>
          </p:cNvSpPr>
          <p:nvPr/>
        </p:nvSpPr>
        <p:spPr bwMode="auto">
          <a:xfrm>
            <a:off x="0" y="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0" name="Rectangle 8"/>
          <p:cNvSpPr>
            <a:spLocks noChangeArrowheads="1"/>
          </p:cNvSpPr>
          <p:nvPr/>
        </p:nvSpPr>
        <p:spPr bwMode="auto">
          <a:xfrm>
            <a:off x="0" y="10126427"/>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82" name="Rectangle 10"/>
          <p:cNvSpPr>
            <a:spLocks noChangeArrowheads="1"/>
          </p:cNvSpPr>
          <p:nvPr/>
        </p:nvSpPr>
        <p:spPr bwMode="auto">
          <a:xfrm>
            <a:off x="93212" y="914400"/>
            <a:ext cx="329184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7" name="Rectangle 545"/>
          <p:cNvSpPr>
            <a:spLocks noChangeArrowheads="1"/>
          </p:cNvSpPr>
          <p:nvPr/>
        </p:nvSpPr>
        <p:spPr bwMode="auto">
          <a:xfrm>
            <a:off x="3352800" y="3518063"/>
            <a:ext cx="26793619" cy="200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lgn="ctr" defTabSz="4176713">
              <a:defRPr sz="8300">
                <a:solidFill>
                  <a:schemeClr val="tx2"/>
                </a:solidFill>
                <a:latin typeface="Times New Roman" panose="02020603050405020304" pitchFamily="18" charset="0"/>
              </a:defRPr>
            </a:lvl1pPr>
            <a:lvl2pPr algn="ctr" defTabSz="4176713">
              <a:defRPr sz="8300">
                <a:solidFill>
                  <a:schemeClr val="tx2"/>
                </a:solidFill>
                <a:latin typeface="Times New Roman" panose="02020603050405020304" pitchFamily="18" charset="0"/>
              </a:defRPr>
            </a:lvl2pPr>
            <a:lvl3pPr algn="ctr" defTabSz="4176713">
              <a:defRPr sz="8300">
                <a:solidFill>
                  <a:schemeClr val="tx2"/>
                </a:solidFill>
                <a:latin typeface="Times New Roman" panose="02020603050405020304" pitchFamily="18" charset="0"/>
              </a:defRPr>
            </a:lvl3pPr>
            <a:lvl4pPr algn="ctr" defTabSz="4176713">
              <a:defRPr sz="8300">
                <a:solidFill>
                  <a:schemeClr val="tx2"/>
                </a:solidFill>
                <a:latin typeface="Times New Roman" panose="02020603050405020304" pitchFamily="18" charset="0"/>
              </a:defRPr>
            </a:lvl4pPr>
            <a:lvl5pPr algn="ctr" defTabSz="4176713">
              <a:defRPr sz="8300">
                <a:solidFill>
                  <a:schemeClr val="tx2"/>
                </a:solidFill>
                <a:latin typeface="Times New Roman" panose="02020603050405020304" pitchFamily="18" charset="0"/>
              </a:defRPr>
            </a:lvl5pPr>
            <a:lvl6pPr marL="457200" algn="ctr" defTabSz="4176713" eaLnBrk="0" fontAlgn="base" hangingPunct="0">
              <a:spcBef>
                <a:spcPct val="0"/>
              </a:spcBef>
              <a:spcAft>
                <a:spcPct val="0"/>
              </a:spcAft>
              <a:defRPr sz="8300">
                <a:solidFill>
                  <a:schemeClr val="tx2"/>
                </a:solidFill>
                <a:latin typeface="Times New Roman" panose="02020603050405020304" pitchFamily="18" charset="0"/>
              </a:defRPr>
            </a:lvl6pPr>
            <a:lvl7pPr marL="914400" algn="ctr" defTabSz="4176713" eaLnBrk="0" fontAlgn="base" hangingPunct="0">
              <a:spcBef>
                <a:spcPct val="0"/>
              </a:spcBef>
              <a:spcAft>
                <a:spcPct val="0"/>
              </a:spcAft>
              <a:defRPr sz="8300">
                <a:solidFill>
                  <a:schemeClr val="tx2"/>
                </a:solidFill>
                <a:latin typeface="Times New Roman" panose="02020603050405020304" pitchFamily="18" charset="0"/>
              </a:defRPr>
            </a:lvl7pPr>
            <a:lvl8pPr marL="1371600" algn="ctr" defTabSz="4176713" eaLnBrk="0" fontAlgn="base" hangingPunct="0">
              <a:spcBef>
                <a:spcPct val="0"/>
              </a:spcBef>
              <a:spcAft>
                <a:spcPct val="0"/>
              </a:spcAft>
              <a:defRPr sz="8300">
                <a:solidFill>
                  <a:schemeClr val="tx2"/>
                </a:solidFill>
                <a:latin typeface="Times New Roman" panose="02020603050405020304" pitchFamily="18" charset="0"/>
              </a:defRPr>
            </a:lvl8pPr>
            <a:lvl9pPr marL="1828800" algn="ctr" defTabSz="4176713" eaLnBrk="0" fontAlgn="base" hangingPunct="0">
              <a:spcBef>
                <a:spcPct val="0"/>
              </a:spcBef>
              <a:spcAft>
                <a:spcPct val="0"/>
              </a:spcAft>
              <a:defRPr sz="8300">
                <a:solidFill>
                  <a:schemeClr val="tx2"/>
                </a:solidFill>
                <a:latin typeface="Times New Roman" panose="02020603050405020304" pitchFamily="18" charset="0"/>
              </a:defRPr>
            </a:lvl9pPr>
          </a:lstStyle>
          <a:p>
            <a:pPr marL="0" marR="0">
              <a:spcBef>
                <a:spcPts val="0"/>
              </a:spcBef>
              <a:spcAft>
                <a:spcPts val="0"/>
              </a:spcAft>
            </a:pPr>
            <a:r>
              <a:rPr lang="en-US" sz="8000" dirty="0">
                <a:solidFill>
                  <a:srgbClr val="000000"/>
                </a:solidFill>
                <a:ea typeface="Times New Roman" panose="02020603050405020304" pitchFamily="18" charset="0"/>
              </a:rPr>
              <a:t>Numerical simulation of advanced energy materials applications</a:t>
            </a:r>
            <a:endParaRPr lang="en-GB" sz="8000" dirty="0">
              <a:solidFill>
                <a:srgbClr val="000000"/>
              </a:solidFill>
              <a:effectLst/>
              <a:latin typeface="Times New Roman" panose="02020603050405020304" pitchFamily="18" charset="0"/>
              <a:ea typeface="Times New Roman" panose="02020603050405020304" pitchFamily="18" charset="0"/>
            </a:endParaRPr>
          </a:p>
        </p:txBody>
      </p:sp>
      <p:sp>
        <p:nvSpPr>
          <p:cNvPr id="38" name="Rectangle 546"/>
          <p:cNvSpPr>
            <a:spLocks noChangeArrowheads="1"/>
          </p:cNvSpPr>
          <p:nvPr/>
        </p:nvSpPr>
        <p:spPr bwMode="auto">
          <a:xfrm>
            <a:off x="-93944" y="6391892"/>
            <a:ext cx="32993294" cy="3709604"/>
          </a:xfrm>
          <a:prstGeom prst="rect">
            <a:avLst/>
          </a:prstGeom>
          <a:solidFill>
            <a:srgbClr val="D0EAB4"/>
          </a:solidFill>
          <a:ln>
            <a:noFill/>
          </a:ln>
          <a:effectLst/>
        </p:spPr>
        <p:txBody>
          <a:bodyPr lIns="417601" tIns="208800" rIns="417601" bIns="208800" anchor="ctr"/>
          <a:lstStyle>
            <a:lvl1pPr defTabSz="4176713">
              <a:defRPr sz="2400">
                <a:solidFill>
                  <a:schemeClr val="tx1"/>
                </a:solidFill>
                <a:latin typeface="Times New Roman" panose="02020603050405020304" pitchFamily="18" charset="0"/>
              </a:defRPr>
            </a:lvl1pPr>
            <a:lvl2pPr defTabSz="4176713">
              <a:defRPr sz="2400">
                <a:solidFill>
                  <a:schemeClr val="tx1"/>
                </a:solidFill>
                <a:latin typeface="Times New Roman" panose="02020603050405020304" pitchFamily="18" charset="0"/>
              </a:defRPr>
            </a:lvl2pPr>
            <a:lvl3pPr defTabSz="4176713">
              <a:defRPr sz="2400">
                <a:solidFill>
                  <a:schemeClr val="tx1"/>
                </a:solidFill>
                <a:latin typeface="Times New Roman" panose="02020603050405020304" pitchFamily="18" charset="0"/>
              </a:defRPr>
            </a:lvl3pPr>
            <a:lvl4pPr defTabSz="4176713">
              <a:defRPr sz="2400">
                <a:solidFill>
                  <a:schemeClr val="tx1"/>
                </a:solidFill>
                <a:latin typeface="Times New Roman" panose="02020603050405020304" pitchFamily="18" charset="0"/>
              </a:defRPr>
            </a:lvl4pPr>
            <a:lvl5pPr defTabSz="4176713">
              <a:defRPr sz="2400">
                <a:solidFill>
                  <a:schemeClr val="tx1"/>
                </a:solidFill>
                <a:latin typeface="Times New Roman" panose="02020603050405020304" pitchFamily="18" charset="0"/>
              </a:defRPr>
            </a:lvl5pPr>
            <a:lvl6pPr marL="457200" defTabSz="4176713" eaLnBrk="0" fontAlgn="base" hangingPunct="0">
              <a:spcBef>
                <a:spcPct val="0"/>
              </a:spcBef>
              <a:spcAft>
                <a:spcPct val="0"/>
              </a:spcAft>
              <a:defRPr sz="2400">
                <a:solidFill>
                  <a:schemeClr val="tx1"/>
                </a:solidFill>
                <a:latin typeface="Times New Roman" panose="02020603050405020304" pitchFamily="18" charset="0"/>
              </a:defRPr>
            </a:lvl6pPr>
            <a:lvl7pPr marL="914400" defTabSz="4176713" eaLnBrk="0" fontAlgn="base" hangingPunct="0">
              <a:spcBef>
                <a:spcPct val="0"/>
              </a:spcBef>
              <a:spcAft>
                <a:spcPct val="0"/>
              </a:spcAft>
              <a:defRPr sz="2400">
                <a:solidFill>
                  <a:schemeClr val="tx1"/>
                </a:solidFill>
                <a:latin typeface="Times New Roman" panose="02020603050405020304" pitchFamily="18" charset="0"/>
              </a:defRPr>
            </a:lvl7pPr>
            <a:lvl8pPr marL="1371600" defTabSz="4176713" eaLnBrk="0" fontAlgn="base" hangingPunct="0">
              <a:spcBef>
                <a:spcPct val="0"/>
              </a:spcBef>
              <a:spcAft>
                <a:spcPct val="0"/>
              </a:spcAft>
              <a:defRPr sz="2400">
                <a:solidFill>
                  <a:schemeClr val="tx1"/>
                </a:solidFill>
                <a:latin typeface="Times New Roman" panose="02020603050405020304" pitchFamily="18" charset="0"/>
              </a:defRPr>
            </a:lvl8pPr>
            <a:lvl9pPr marL="1828800" defTabSz="4176713"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6000" b="1" dirty="0">
                <a:cs typeface="Times New Roman" panose="02020603050405020304" pitchFamily="18" charset="0"/>
              </a:rPr>
              <a:t>Students:</a:t>
            </a:r>
            <a:r>
              <a:rPr lang="en-GB" altLang="en-US" sz="6000" b="1" dirty="0">
                <a:cs typeface="Arial" panose="020B0604020202020204" pitchFamily="34" charset="0"/>
              </a:rPr>
              <a:t> </a:t>
            </a:r>
            <a:r>
              <a:rPr lang="en-US" altLang="en-US" sz="6000" b="1" dirty="0" err="1">
                <a:cs typeface="Arial" panose="020B0604020202020204" pitchFamily="34" charset="0"/>
              </a:rPr>
              <a:t>Abdulkarim</a:t>
            </a:r>
            <a:r>
              <a:rPr lang="en-US" altLang="en-US" sz="6000" b="1" dirty="0">
                <a:cs typeface="Arial" panose="020B0604020202020204" pitchFamily="34" charset="0"/>
              </a:rPr>
              <a:t> A. </a:t>
            </a:r>
            <a:r>
              <a:rPr lang="en-US" altLang="en-US" sz="6000" b="1" dirty="0" err="1">
                <a:cs typeface="Arial" panose="020B0604020202020204" pitchFamily="34" charset="0"/>
              </a:rPr>
              <a:t>Aldarwish</a:t>
            </a:r>
            <a:r>
              <a:rPr lang="en-US" altLang="en-US" sz="6000" b="1" dirty="0">
                <a:cs typeface="Arial" panose="020B0604020202020204" pitchFamily="34" charset="0"/>
              </a:rPr>
              <a:t> and </a:t>
            </a:r>
            <a:r>
              <a:rPr lang="en-US" altLang="en-US" sz="6000" b="1" dirty="0" err="1">
                <a:cs typeface="Arial" panose="020B0604020202020204" pitchFamily="34" charset="0"/>
              </a:rPr>
              <a:t>Muhanna</a:t>
            </a:r>
            <a:r>
              <a:rPr lang="en-US" altLang="en-US" sz="6000" b="1" dirty="0">
                <a:cs typeface="Arial" panose="020B0604020202020204" pitchFamily="34" charset="0"/>
              </a:rPr>
              <a:t> M. </a:t>
            </a:r>
            <a:r>
              <a:rPr lang="en-US" altLang="en-US" sz="6000" b="1" dirty="0" err="1">
                <a:cs typeface="Arial" panose="020B0604020202020204" pitchFamily="34" charset="0"/>
              </a:rPr>
              <a:t>Aldosari</a:t>
            </a:r>
            <a:r>
              <a:rPr lang="en-US" altLang="en-US" sz="6000" b="1" dirty="0">
                <a:cs typeface="Arial" panose="020B0604020202020204" pitchFamily="34" charset="0"/>
              </a:rPr>
              <a:t> and Omar A. </a:t>
            </a:r>
            <a:r>
              <a:rPr lang="en-US" altLang="en-US" sz="6000" b="1" dirty="0" err="1">
                <a:cs typeface="Arial" panose="020B0604020202020204" pitchFamily="34" charset="0"/>
              </a:rPr>
              <a:t>Almalki</a:t>
            </a:r>
            <a:endParaRPr lang="en-US" altLang="en-US" sz="6000" b="1" dirty="0">
              <a:cs typeface="Arial" panose="020B0604020202020204" pitchFamily="34" charset="0"/>
            </a:endParaRPr>
          </a:p>
          <a:p>
            <a:pPr algn="ctr"/>
            <a:r>
              <a:rPr lang="en-US" sz="6000" b="1" dirty="0">
                <a:cs typeface="Times New Roman" panose="02020603050405020304" pitchFamily="18" charset="0"/>
              </a:rPr>
              <a:t>Supervisor: Dr. </a:t>
            </a:r>
            <a:r>
              <a:rPr lang="en-US" sz="6000" b="1" dirty="0" err="1">
                <a:cs typeface="Times New Roman" panose="02020603050405020304" pitchFamily="18" charset="0"/>
              </a:rPr>
              <a:t>Mutabe</a:t>
            </a:r>
            <a:r>
              <a:rPr lang="en-US" sz="6000" b="1" dirty="0">
                <a:cs typeface="Times New Roman" panose="02020603050405020304" pitchFamily="18" charset="0"/>
              </a:rPr>
              <a:t> </a:t>
            </a:r>
            <a:r>
              <a:rPr lang="en-US" sz="6000" b="1" dirty="0" err="1">
                <a:cs typeface="Times New Roman" panose="02020603050405020304" pitchFamily="18" charset="0"/>
              </a:rPr>
              <a:t>AlJaghtham</a:t>
            </a:r>
            <a:endParaRPr lang="en-US" sz="6000" b="1" dirty="0">
              <a:cs typeface="Times New Roman" panose="02020603050405020304" pitchFamily="18" charset="0"/>
            </a:endParaRPr>
          </a:p>
          <a:p>
            <a:pPr algn="ctr"/>
            <a:r>
              <a:rPr lang="en-US" altLang="en-US" sz="6000" b="1" dirty="0">
                <a:cs typeface="Times New Roman" panose="02020603050405020304" pitchFamily="18" charset="0"/>
              </a:rPr>
              <a:t>                </a:t>
            </a:r>
            <a:r>
              <a:rPr lang="en-US" altLang="en-US" sz="6000" b="1" dirty="0" err="1">
                <a:cs typeface="Times New Roman" panose="02020603050405020304" pitchFamily="18" charset="0"/>
              </a:rPr>
              <a:t>Dr.Abdullah</a:t>
            </a:r>
            <a:r>
              <a:rPr lang="en-US" altLang="en-US" sz="6000" b="1" dirty="0">
                <a:cs typeface="Times New Roman" panose="02020603050405020304" pitchFamily="18" charset="0"/>
              </a:rPr>
              <a:t> </a:t>
            </a:r>
            <a:r>
              <a:rPr lang="en-US" altLang="en-US" sz="6000" b="1" dirty="0" err="1">
                <a:cs typeface="Times New Roman" panose="02020603050405020304" pitchFamily="18" charset="0"/>
              </a:rPr>
              <a:t>Alshehri</a:t>
            </a:r>
            <a:endParaRPr lang="en-GB" altLang="en-US" sz="6000" b="1" dirty="0">
              <a:cs typeface="Arial" panose="020B0604020202020204" pitchFamily="34" charset="0"/>
            </a:endParaRPr>
          </a:p>
          <a:p>
            <a:pPr algn="ctr"/>
            <a:r>
              <a:rPr lang="en-US" sz="6000" b="1" dirty="0">
                <a:latin typeface="Times New Roman" panose="02020603050405020304" pitchFamily="18" charset="0"/>
                <a:cs typeface="Times New Roman" panose="02020603050405020304" pitchFamily="18" charset="0"/>
              </a:rPr>
              <a:t>1</a:t>
            </a:r>
            <a:r>
              <a:rPr lang="en-US" sz="6000" b="1" baseline="30000" dirty="0">
                <a:cs typeface="Times New Roman" panose="02020603050405020304" pitchFamily="18" charset="0"/>
              </a:rPr>
              <a:t>st</a:t>
            </a:r>
            <a:r>
              <a:rPr lang="en-US" sz="6000" b="1" dirty="0">
                <a:latin typeface="Times New Roman" panose="02020603050405020304" pitchFamily="18" charset="0"/>
                <a:cs typeface="Times New Roman" panose="02020603050405020304" pitchFamily="18" charset="0"/>
              </a:rPr>
              <a:t>  Term  2023 / 2024     </a:t>
            </a:r>
            <a:r>
              <a:rPr lang="en-US" sz="8000" b="1" dirty="0">
                <a:latin typeface="Times New Roman" panose="02020603050405020304" pitchFamily="18" charset="0"/>
                <a:cs typeface="Times New Roman" panose="02020603050405020304" pitchFamily="18" charset="0"/>
              </a:rPr>
              <a:t>GP 2</a:t>
            </a:r>
            <a:endParaRPr lang="en-GB" altLang="en-US" sz="6000" b="1" dirty="0">
              <a:cs typeface="Arial" panose="020B0604020202020204" pitchFamily="34" charset="0"/>
            </a:endParaRPr>
          </a:p>
        </p:txBody>
      </p:sp>
      <p:pic>
        <p:nvPicPr>
          <p:cNvPr id="3" name="Picture 2">
            <a:extLst>
              <a:ext uri="{FF2B5EF4-FFF2-40B4-BE49-F238E27FC236}">
                <a16:creationId xmlns:a16="http://schemas.microsoft.com/office/drawing/2014/main" id="{704FFED5-7A19-5145-61E7-45FA62B69E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5" t="2692" r="6493" b="7805"/>
          <a:stretch/>
        </p:blipFill>
        <p:spPr>
          <a:xfrm>
            <a:off x="28041600" y="65077"/>
            <a:ext cx="4459577" cy="3060699"/>
          </a:xfrm>
          <a:prstGeom prst="rect">
            <a:avLst/>
          </a:prstGeom>
        </p:spPr>
      </p:pic>
      <p:pic>
        <p:nvPicPr>
          <p:cNvPr id="4" name="Picture 3">
            <a:extLst>
              <a:ext uri="{FF2B5EF4-FFF2-40B4-BE49-F238E27FC236}">
                <a16:creationId xmlns:a16="http://schemas.microsoft.com/office/drawing/2014/main" id="{B9EF9803-DC3E-A5F8-6243-1C62CAA578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677" y="162782"/>
            <a:ext cx="6235523" cy="2705765"/>
          </a:xfrm>
          <a:prstGeom prst="rect">
            <a:avLst/>
          </a:prstGeom>
        </p:spPr>
      </p:pic>
      <p:sp>
        <p:nvSpPr>
          <p:cNvPr id="7" name="Title 1">
            <a:extLst>
              <a:ext uri="{FF2B5EF4-FFF2-40B4-BE49-F238E27FC236}">
                <a16:creationId xmlns:a16="http://schemas.microsoft.com/office/drawing/2014/main" id="{838009E1-D727-E6F7-AFF5-ED4115801854}"/>
              </a:ext>
            </a:extLst>
          </p:cNvPr>
          <p:cNvSpPr txBox="1">
            <a:spLocks/>
          </p:cNvSpPr>
          <p:nvPr/>
        </p:nvSpPr>
        <p:spPr>
          <a:xfrm>
            <a:off x="7467600" y="0"/>
            <a:ext cx="17373600" cy="2754614"/>
          </a:xfrm>
          <a:prstGeom prst="rect">
            <a:avLst/>
          </a:prstGeom>
        </p:spPr>
        <p:txBody>
          <a:bodyPr vert="horz" lIns="132080" tIns="66040" rIns="132080" bIns="6604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800" dirty="0">
                <a:solidFill>
                  <a:srgbClr val="68A49E"/>
                </a:solidFill>
                <a:cs typeface="Simplified Arabic" pitchFamily="2" charset="-78"/>
              </a:rPr>
              <a:t>Prince Sattam bin Abdulaziz University</a:t>
            </a:r>
            <a:endParaRPr lang="ar-SA" sz="4800" dirty="0">
              <a:solidFill>
                <a:srgbClr val="68A49E"/>
              </a:solidFill>
              <a:cs typeface="Simplified Arabic" pitchFamily="2" charset="-78"/>
            </a:endParaRPr>
          </a:p>
          <a:p>
            <a:pPr>
              <a:lnSpc>
                <a:spcPct val="100000"/>
              </a:lnSpc>
              <a:spcBef>
                <a:spcPts val="0"/>
              </a:spcBef>
            </a:pPr>
            <a:r>
              <a:rPr lang="en-US" sz="4800" dirty="0">
                <a:solidFill>
                  <a:srgbClr val="68A49E"/>
                </a:solidFill>
                <a:cs typeface="Simplified Arabic" pitchFamily="2" charset="-78"/>
              </a:rPr>
              <a:t>College of Engineering</a:t>
            </a:r>
            <a:endParaRPr lang="ar-SA" sz="4800" dirty="0">
              <a:solidFill>
                <a:srgbClr val="68A49E"/>
              </a:solidFill>
              <a:cs typeface="Simplified Arabic" pitchFamily="2" charset="-78"/>
            </a:endParaRPr>
          </a:p>
          <a:p>
            <a:pPr>
              <a:lnSpc>
                <a:spcPct val="100000"/>
              </a:lnSpc>
              <a:spcBef>
                <a:spcPts val="0"/>
              </a:spcBef>
            </a:pPr>
            <a:r>
              <a:rPr lang="en-US" sz="4800" dirty="0">
                <a:solidFill>
                  <a:srgbClr val="68A49E"/>
                </a:solidFill>
                <a:cs typeface="Simplified Arabic" pitchFamily="2" charset="-78"/>
              </a:rPr>
              <a:t>Mechanical Engineering Department</a:t>
            </a:r>
          </a:p>
        </p:txBody>
      </p:sp>
      <p:cxnSp>
        <p:nvCxnSpPr>
          <p:cNvPr id="5" name="Straight Connector 4">
            <a:extLst>
              <a:ext uri="{FF2B5EF4-FFF2-40B4-BE49-F238E27FC236}">
                <a16:creationId xmlns:a16="http://schemas.microsoft.com/office/drawing/2014/main" id="{DDDCB1AE-4631-B67B-C51C-8E97CBD00DD6}"/>
              </a:ext>
            </a:extLst>
          </p:cNvPr>
          <p:cNvCxnSpPr/>
          <p:nvPr/>
        </p:nvCxnSpPr>
        <p:spPr bwMode="auto">
          <a:xfrm>
            <a:off x="-37447" y="10126427"/>
            <a:ext cx="3295584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 Box 118">
            <a:extLst>
              <a:ext uri="{FF2B5EF4-FFF2-40B4-BE49-F238E27FC236}">
                <a16:creationId xmlns:a16="http://schemas.microsoft.com/office/drawing/2014/main" id="{9BFF4FE4-140A-6E35-ACC6-224B6C88602D}"/>
              </a:ext>
            </a:extLst>
          </p:cNvPr>
          <p:cNvSpPr txBox="1">
            <a:spLocks noChangeArrowheads="1"/>
          </p:cNvSpPr>
          <p:nvPr/>
        </p:nvSpPr>
        <p:spPr bwMode="auto">
          <a:xfrm>
            <a:off x="1255719" y="10126427"/>
            <a:ext cx="7476955" cy="136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0"/>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4800" b="1" dirty="0">
                <a:latin typeface="Times New Roman" panose="02020603050405020304" pitchFamily="18" charset="0"/>
                <a:cs typeface="Times New Roman" panose="02020603050405020304" pitchFamily="18" charset="0"/>
              </a:rPr>
              <a:t>ABSTRACT:</a:t>
            </a:r>
            <a:endParaRPr lang="en-US" sz="6000" b="1" dirty="0">
              <a:latin typeface="Times New Roman" panose="02020603050405020304" pitchFamily="18" charset="0"/>
              <a:cs typeface="Times New Roman" panose="02020603050405020304" pitchFamily="18" charset="0"/>
            </a:endParaRPr>
          </a:p>
        </p:txBody>
      </p:sp>
      <p:sp>
        <p:nvSpPr>
          <p:cNvPr id="6" name="Text Box 134">
            <a:extLst>
              <a:ext uri="{FF2B5EF4-FFF2-40B4-BE49-F238E27FC236}">
                <a16:creationId xmlns:a16="http://schemas.microsoft.com/office/drawing/2014/main" id="{9C3D8BF2-F9A4-24D3-5144-67CDFBA9615F}"/>
              </a:ext>
            </a:extLst>
          </p:cNvPr>
          <p:cNvSpPr txBox="1">
            <a:spLocks noChangeArrowheads="1"/>
          </p:cNvSpPr>
          <p:nvPr/>
        </p:nvSpPr>
        <p:spPr bwMode="auto">
          <a:xfrm>
            <a:off x="271742" y="11262853"/>
            <a:ext cx="10475744" cy="8047844"/>
          </a:xfrm>
          <a:prstGeom prst="rect">
            <a:avLst/>
          </a:prstGeom>
          <a:solidFill>
            <a:schemeClr val="bg1"/>
          </a:solidFill>
          <a:ln w="38100">
            <a:noFill/>
          </a:ln>
          <a:effectLst/>
        </p:spPr>
        <p:txBody>
          <a:bodyPr wrap="square" lIns="182880" tIns="182880" rIns="182880" bIns="182880">
            <a:spAutoFit/>
          </a:bodyPr>
          <a:lstStyle/>
          <a:p>
            <a:pPr marL="0" marR="0" algn="just">
              <a:lnSpc>
                <a:spcPct val="150000"/>
              </a:lnSpc>
              <a:spcBef>
                <a:spcPts val="0"/>
              </a:spcBef>
              <a:spcAft>
                <a:spcPts val="0"/>
              </a:spcAft>
            </a:pPr>
            <a:r>
              <a:rPr lang="en-US" sz="2800" dirty="0">
                <a:latin typeface="Times New Roman" panose="02020603050405020304" pitchFamily="18" charset="0"/>
                <a:ea typeface="Times New Roman" panose="02020603050405020304" pitchFamily="18" charset="0"/>
              </a:rPr>
              <a:t>The project aims to develop a simulation model using COMSOL's numerical methods to analyze optical properties and determine the optimal thickness of materials for various optical applications. The study focused on TiO</a:t>
            </a:r>
            <a:r>
              <a:rPr lang="en-US" sz="2400" dirty="0">
                <a:latin typeface="Times New Roman" panose="02020603050405020304" pitchFamily="18" charset="0"/>
                <a:ea typeface="Times New Roman" panose="02020603050405020304" pitchFamily="18" charset="0"/>
              </a:rPr>
              <a:t>2</a:t>
            </a:r>
            <a:r>
              <a:rPr lang="en-US" sz="2800" dirty="0">
                <a:latin typeface="Times New Roman" panose="02020603050405020304" pitchFamily="18" charset="0"/>
                <a:ea typeface="Times New Roman" panose="02020603050405020304" pitchFamily="18" charset="0"/>
              </a:rPr>
              <a:t>, revealing that an increase in its thickness reduces transmittance while increasing reflectance and absorption at specific wavelengths. Beyond certain wavelengths, absorption reaches zero.</a:t>
            </a:r>
            <a:endParaRPr lang="en-US" sz="2800" dirty="0">
              <a:solidFill>
                <a:srgbClr val="FF0000"/>
              </a:solidFill>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0"/>
              </a:spcAft>
            </a:pPr>
            <a:r>
              <a:rPr lang="en-US" sz="2800" dirty="0">
                <a:latin typeface="Times New Roman" panose="02020603050405020304" pitchFamily="18" charset="0"/>
                <a:ea typeface="Times New Roman" panose="02020603050405020304" pitchFamily="18" charset="0"/>
              </a:rPr>
              <a:t>The solar cell application was chosen, and thus, a numerical simulation model was created to enhance the efficiency of solar cells using optical results from the simulation model. The impact of thickness on optical properties was studied using the optical simulation model, along with the effect of thickness on solar cell efficiency.</a:t>
            </a:r>
            <a:endParaRPr lang="en-GB" sz="2800" dirty="0">
              <a:effectLst/>
              <a:latin typeface="Times New Roman" panose="02020603050405020304" pitchFamily="18" charset="0"/>
              <a:ea typeface="Times New Roman" panose="02020603050405020304" pitchFamily="18" charset="0"/>
            </a:endParaRPr>
          </a:p>
        </p:txBody>
      </p:sp>
      <p:sp>
        <p:nvSpPr>
          <p:cNvPr id="8" name="Text Box 23">
            <a:extLst>
              <a:ext uri="{FF2B5EF4-FFF2-40B4-BE49-F238E27FC236}">
                <a16:creationId xmlns:a16="http://schemas.microsoft.com/office/drawing/2014/main" id="{284BBF6D-D0B9-2EE9-AD36-005F569E9BBF}"/>
              </a:ext>
            </a:extLst>
          </p:cNvPr>
          <p:cNvSpPr txBox="1">
            <a:spLocks noChangeArrowheads="1"/>
          </p:cNvSpPr>
          <p:nvPr/>
        </p:nvSpPr>
        <p:spPr bwMode="auto">
          <a:xfrm>
            <a:off x="2970267" y="28458124"/>
            <a:ext cx="4375901"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r>
              <a:rPr lang="en-US" sz="4800" b="1" dirty="0">
                <a:latin typeface="Times New Roman" panose="02020603050405020304" pitchFamily="18" charset="0"/>
                <a:cs typeface="Times New Roman" panose="02020603050405020304" pitchFamily="18" charset="0"/>
              </a:rPr>
              <a:t>OBJECTIVES</a:t>
            </a:r>
            <a:r>
              <a:rPr lang="en-US" sz="6000" b="1"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8EE6655A-BC8F-9EC7-7A6E-607601CE1006}"/>
              </a:ext>
            </a:extLst>
          </p:cNvPr>
          <p:cNvSpPr txBox="1"/>
          <p:nvPr/>
        </p:nvSpPr>
        <p:spPr>
          <a:xfrm>
            <a:off x="339387" y="29390481"/>
            <a:ext cx="9841927" cy="5451492"/>
          </a:xfrm>
          <a:prstGeom prst="rect">
            <a:avLst/>
          </a:prstGeom>
          <a:solidFill>
            <a:schemeClr val="bg1"/>
          </a:solidFill>
          <a:ln w="38100">
            <a:noFill/>
          </a:ln>
          <a:effectLst/>
        </p:spPr>
        <p:txBody>
          <a:bodyPr wrap="square" lIns="182880" tIns="182880" rIns="182880" bIns="182880">
            <a:spAutoFit/>
          </a:bodyPr>
          <a:lstStyle>
            <a:defPPr>
              <a:defRPr lang="en-US"/>
            </a:defPPr>
            <a:lvl1pPr marL="0" marR="0" algn="just">
              <a:lnSpc>
                <a:spcPct val="150000"/>
              </a:lnSpc>
              <a:spcBef>
                <a:spcPts val="0"/>
              </a:spcBef>
              <a:spcAft>
                <a:spcPts val="0"/>
              </a:spcAft>
              <a:defRPr sz="4000">
                <a:effectLst/>
                <a:latin typeface="Times New Roman" panose="02020603050405020304" pitchFamily="18" charset="0"/>
                <a:ea typeface="Times New Roman" panose="02020603050405020304" pitchFamily="18" charset="0"/>
              </a:defRPr>
            </a:lvl1pPr>
          </a:lstStyle>
          <a:p>
            <a:pPr marL="685800" indent="-685800">
              <a:buFont typeface="Wingdings" panose="05000000000000000000" pitchFamily="2" charset="2"/>
              <a:buChar char="q"/>
            </a:pPr>
            <a:r>
              <a:rPr lang="en-US" sz="3200" dirty="0"/>
              <a:t>Developing a numerical simulation model to study the optical properties of advanced energy materials.</a:t>
            </a:r>
          </a:p>
          <a:p>
            <a:pPr marL="685800" indent="-685800">
              <a:buFont typeface="Wingdings" panose="05000000000000000000" pitchFamily="2" charset="2"/>
              <a:buChar char="q"/>
            </a:pPr>
            <a:endParaRPr lang="en-US" sz="3200" dirty="0"/>
          </a:p>
          <a:p>
            <a:pPr marL="685800" indent="-685800">
              <a:buFont typeface="Wingdings" panose="05000000000000000000" pitchFamily="2" charset="2"/>
              <a:buChar char="q"/>
            </a:pPr>
            <a:r>
              <a:rPr lang="en-US" sz="3200" dirty="0"/>
              <a:t>Explore thickness impact on optical properties.</a:t>
            </a:r>
          </a:p>
          <a:p>
            <a:pPr marL="685800" indent="-685800">
              <a:buFont typeface="Wingdings" panose="05000000000000000000" pitchFamily="2" charset="2"/>
              <a:buChar char="q"/>
            </a:pPr>
            <a:endParaRPr lang="en-US" sz="3200" dirty="0"/>
          </a:p>
          <a:p>
            <a:pPr marL="685800" indent="-685800">
              <a:buFont typeface="Wingdings" panose="05000000000000000000" pitchFamily="2" charset="2"/>
              <a:buChar char="q"/>
            </a:pPr>
            <a:r>
              <a:rPr lang="en-US" sz="3200" dirty="0"/>
              <a:t>Developing a numerical simulation model to optimize solar cell efficiency through thickness variations.</a:t>
            </a:r>
          </a:p>
        </p:txBody>
      </p:sp>
      <p:grpSp>
        <p:nvGrpSpPr>
          <p:cNvPr id="9" name="Group 2"/>
          <p:cNvGrpSpPr>
            <a:grpSpLocks/>
          </p:cNvGrpSpPr>
          <p:nvPr/>
        </p:nvGrpSpPr>
        <p:grpSpPr bwMode="auto">
          <a:xfrm>
            <a:off x="1719123" y="37052842"/>
            <a:ext cx="7082454" cy="4245593"/>
            <a:chOff x="1968" y="1971"/>
            <a:chExt cx="8260" cy="3132"/>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1971"/>
              <a:ext cx="8260" cy="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4"/>
            <p:cNvSpPr>
              <a:spLocks/>
            </p:cNvSpPr>
            <p:nvPr/>
          </p:nvSpPr>
          <p:spPr bwMode="auto">
            <a:xfrm>
              <a:off x="2929" y="1992"/>
              <a:ext cx="3234" cy="3100"/>
            </a:xfrm>
            <a:custGeom>
              <a:avLst/>
              <a:gdLst>
                <a:gd name="T0" fmla="+- 0 3951 2929"/>
                <a:gd name="T1" fmla="*/ T0 w 3234"/>
                <a:gd name="T2" fmla="+- 0 2093 1993"/>
                <a:gd name="T3" fmla="*/ 2093 h 3100"/>
                <a:gd name="T4" fmla="+- 0 3688 2929"/>
                <a:gd name="T5" fmla="*/ T4 w 3234"/>
                <a:gd name="T6" fmla="+- 0 2233 1993"/>
                <a:gd name="T7" fmla="*/ 2233 h 3100"/>
                <a:gd name="T8" fmla="+- 0 3455 2929"/>
                <a:gd name="T9" fmla="*/ T8 w 3234"/>
                <a:gd name="T10" fmla="+- 0 2393 1993"/>
                <a:gd name="T11" fmla="*/ 2393 h 3100"/>
                <a:gd name="T12" fmla="+- 0 3259 2929"/>
                <a:gd name="T13" fmla="*/ T12 w 3234"/>
                <a:gd name="T14" fmla="+- 0 2613 1993"/>
                <a:gd name="T15" fmla="*/ 2613 h 3100"/>
                <a:gd name="T16" fmla="+- 0 3103 2929"/>
                <a:gd name="T17" fmla="*/ T16 w 3234"/>
                <a:gd name="T18" fmla="+- 0 2853 1993"/>
                <a:gd name="T19" fmla="*/ 2853 h 3100"/>
                <a:gd name="T20" fmla="+- 0 2994 2929"/>
                <a:gd name="T21" fmla="*/ T20 w 3234"/>
                <a:gd name="T22" fmla="+- 0 3113 1993"/>
                <a:gd name="T23" fmla="*/ 3113 h 3100"/>
                <a:gd name="T24" fmla="+- 0 2936 2929"/>
                <a:gd name="T25" fmla="*/ T24 w 3234"/>
                <a:gd name="T26" fmla="+- 0 3393 1993"/>
                <a:gd name="T27" fmla="*/ 3393 h 3100"/>
                <a:gd name="T28" fmla="+- 0 2936 2929"/>
                <a:gd name="T29" fmla="*/ T28 w 3234"/>
                <a:gd name="T30" fmla="+- 0 3693 1993"/>
                <a:gd name="T31" fmla="*/ 3693 h 3100"/>
                <a:gd name="T32" fmla="+- 0 2994 2929"/>
                <a:gd name="T33" fmla="*/ T32 w 3234"/>
                <a:gd name="T34" fmla="+- 0 3993 1993"/>
                <a:gd name="T35" fmla="*/ 3993 h 3100"/>
                <a:gd name="T36" fmla="+- 0 3103 2929"/>
                <a:gd name="T37" fmla="*/ T36 w 3234"/>
                <a:gd name="T38" fmla="+- 0 4253 1993"/>
                <a:gd name="T39" fmla="*/ 4253 h 3100"/>
                <a:gd name="T40" fmla="+- 0 3259 2929"/>
                <a:gd name="T41" fmla="*/ T40 w 3234"/>
                <a:gd name="T42" fmla="+- 0 4493 1993"/>
                <a:gd name="T43" fmla="*/ 4493 h 3100"/>
                <a:gd name="T44" fmla="+- 0 3455 2929"/>
                <a:gd name="T45" fmla="*/ T44 w 3234"/>
                <a:gd name="T46" fmla="+- 0 4693 1993"/>
                <a:gd name="T47" fmla="*/ 4693 h 3100"/>
                <a:gd name="T48" fmla="+- 0 3688 2929"/>
                <a:gd name="T49" fmla="*/ T48 w 3234"/>
                <a:gd name="T50" fmla="+- 0 4873 1993"/>
                <a:gd name="T51" fmla="*/ 4873 h 3100"/>
                <a:gd name="T52" fmla="+- 0 4092 2929"/>
                <a:gd name="T53" fmla="*/ T52 w 3234"/>
                <a:gd name="T54" fmla="+- 0 5033 1993"/>
                <a:gd name="T55" fmla="*/ 5033 h 3100"/>
                <a:gd name="T56" fmla="+- 0 5071 2929"/>
                <a:gd name="T57" fmla="*/ T56 w 3234"/>
                <a:gd name="T58" fmla="+- 0 5013 1993"/>
                <a:gd name="T59" fmla="*/ 5013 h 3100"/>
                <a:gd name="T60" fmla="+- 0 4239 2929"/>
                <a:gd name="T61" fmla="*/ T60 w 3234"/>
                <a:gd name="T62" fmla="+- 0 4973 1993"/>
                <a:gd name="T63" fmla="*/ 4973 h 3100"/>
                <a:gd name="T64" fmla="+- 0 3886 2929"/>
                <a:gd name="T65" fmla="*/ T64 w 3234"/>
                <a:gd name="T66" fmla="+- 0 4873 1993"/>
                <a:gd name="T67" fmla="*/ 4873 h 3100"/>
                <a:gd name="T68" fmla="+- 0 3635 2929"/>
                <a:gd name="T69" fmla="*/ T68 w 3234"/>
                <a:gd name="T70" fmla="+- 0 4713 1993"/>
                <a:gd name="T71" fmla="*/ 4713 h 3100"/>
                <a:gd name="T72" fmla="+- 0 3418 2929"/>
                <a:gd name="T73" fmla="*/ T72 w 3234"/>
                <a:gd name="T74" fmla="+- 0 4533 1993"/>
                <a:gd name="T75" fmla="*/ 4533 h 3100"/>
                <a:gd name="T76" fmla="+- 0 3243 2929"/>
                <a:gd name="T77" fmla="*/ T76 w 3234"/>
                <a:gd name="T78" fmla="+- 0 4313 1993"/>
                <a:gd name="T79" fmla="*/ 4313 h 3100"/>
                <a:gd name="T80" fmla="+- 0 3115 2929"/>
                <a:gd name="T81" fmla="*/ T80 w 3234"/>
                <a:gd name="T82" fmla="+- 0 4053 1993"/>
                <a:gd name="T83" fmla="*/ 4053 h 3100"/>
                <a:gd name="T84" fmla="+- 0 3040 2929"/>
                <a:gd name="T85" fmla="*/ T84 w 3234"/>
                <a:gd name="T86" fmla="+- 0 3773 1993"/>
                <a:gd name="T87" fmla="*/ 3773 h 3100"/>
                <a:gd name="T88" fmla="+- 0 3025 2929"/>
                <a:gd name="T89" fmla="*/ T88 w 3234"/>
                <a:gd name="T90" fmla="+- 0 3473 1993"/>
                <a:gd name="T91" fmla="*/ 3473 h 3100"/>
                <a:gd name="T92" fmla="+- 0 3071 2929"/>
                <a:gd name="T93" fmla="*/ T92 w 3234"/>
                <a:gd name="T94" fmla="+- 0 3173 1993"/>
                <a:gd name="T95" fmla="*/ 3173 h 3100"/>
                <a:gd name="T96" fmla="+- 0 3173 2929"/>
                <a:gd name="T97" fmla="*/ T96 w 3234"/>
                <a:gd name="T98" fmla="+- 0 2913 1993"/>
                <a:gd name="T99" fmla="*/ 2913 h 3100"/>
                <a:gd name="T100" fmla="+- 0 3325 2929"/>
                <a:gd name="T101" fmla="*/ T100 w 3234"/>
                <a:gd name="T102" fmla="+- 0 2673 1993"/>
                <a:gd name="T103" fmla="*/ 2673 h 3100"/>
                <a:gd name="T104" fmla="+- 0 3522 2929"/>
                <a:gd name="T105" fmla="*/ T104 w 3234"/>
                <a:gd name="T106" fmla="+- 0 2473 1993"/>
                <a:gd name="T107" fmla="*/ 2473 h 3100"/>
                <a:gd name="T108" fmla="+- 0 3756 2929"/>
                <a:gd name="T109" fmla="*/ T108 w 3234"/>
                <a:gd name="T110" fmla="+- 0 2293 1993"/>
                <a:gd name="T111" fmla="*/ 2293 h 3100"/>
                <a:gd name="T112" fmla="+- 0 4165 2929"/>
                <a:gd name="T113" fmla="*/ T112 w 3234"/>
                <a:gd name="T114" fmla="+- 0 2133 1993"/>
                <a:gd name="T115" fmla="*/ 2133 h 3100"/>
                <a:gd name="T116" fmla="+- 0 4853 2929"/>
                <a:gd name="T117" fmla="*/ T116 w 3234"/>
                <a:gd name="T118" fmla="+- 0 2013 1993"/>
                <a:gd name="T119" fmla="*/ 2013 h 3100"/>
                <a:gd name="T120" fmla="+- 0 5139 2929"/>
                <a:gd name="T121" fmla="*/ T120 w 3234"/>
                <a:gd name="T122" fmla="+- 0 2193 1993"/>
                <a:gd name="T123" fmla="*/ 2193 h 3100"/>
                <a:gd name="T124" fmla="+- 0 5398 2929"/>
                <a:gd name="T125" fmla="*/ T124 w 3234"/>
                <a:gd name="T126" fmla="+- 0 2333 1993"/>
                <a:gd name="T127" fmla="*/ 2333 h 3100"/>
                <a:gd name="T128" fmla="+- 0 5623 2929"/>
                <a:gd name="T129" fmla="*/ T128 w 3234"/>
                <a:gd name="T130" fmla="+- 0 2513 1993"/>
                <a:gd name="T131" fmla="*/ 2513 h 3100"/>
                <a:gd name="T132" fmla="+- 0 5809 2929"/>
                <a:gd name="T133" fmla="*/ T132 w 3234"/>
                <a:gd name="T134" fmla="+- 0 2733 1993"/>
                <a:gd name="T135" fmla="*/ 2733 h 3100"/>
                <a:gd name="T136" fmla="+- 0 5950 2929"/>
                <a:gd name="T137" fmla="*/ T136 w 3234"/>
                <a:gd name="T138" fmla="+- 0 2973 1993"/>
                <a:gd name="T139" fmla="*/ 2973 h 3100"/>
                <a:gd name="T140" fmla="+- 0 6038 2929"/>
                <a:gd name="T141" fmla="*/ T140 w 3234"/>
                <a:gd name="T142" fmla="+- 0 3253 1993"/>
                <a:gd name="T143" fmla="*/ 3253 h 3100"/>
                <a:gd name="T144" fmla="+- 0 6069 2929"/>
                <a:gd name="T145" fmla="*/ T144 w 3234"/>
                <a:gd name="T146" fmla="+- 0 3553 1993"/>
                <a:gd name="T147" fmla="*/ 3553 h 3100"/>
                <a:gd name="T148" fmla="+- 0 6038 2929"/>
                <a:gd name="T149" fmla="*/ T148 w 3234"/>
                <a:gd name="T150" fmla="+- 0 3833 1993"/>
                <a:gd name="T151" fmla="*/ 3833 h 3100"/>
                <a:gd name="T152" fmla="+- 0 5950 2929"/>
                <a:gd name="T153" fmla="*/ T152 w 3234"/>
                <a:gd name="T154" fmla="+- 0 4113 1993"/>
                <a:gd name="T155" fmla="*/ 4113 h 3100"/>
                <a:gd name="T156" fmla="+- 0 5809 2929"/>
                <a:gd name="T157" fmla="*/ T156 w 3234"/>
                <a:gd name="T158" fmla="+- 0 4373 1993"/>
                <a:gd name="T159" fmla="*/ 4373 h 3100"/>
                <a:gd name="T160" fmla="+- 0 5623 2929"/>
                <a:gd name="T161" fmla="*/ T160 w 3234"/>
                <a:gd name="T162" fmla="+- 0 4573 1993"/>
                <a:gd name="T163" fmla="*/ 4573 h 3100"/>
                <a:gd name="T164" fmla="+- 0 5398 2929"/>
                <a:gd name="T165" fmla="*/ T164 w 3234"/>
                <a:gd name="T166" fmla="+- 0 4753 1993"/>
                <a:gd name="T167" fmla="*/ 4753 h 3100"/>
                <a:gd name="T168" fmla="+- 0 5070 2929"/>
                <a:gd name="T169" fmla="*/ T168 w 3234"/>
                <a:gd name="T170" fmla="+- 0 4913 1993"/>
                <a:gd name="T171" fmla="*/ 4913 h 3100"/>
                <a:gd name="T172" fmla="+- 0 4778 2929"/>
                <a:gd name="T173" fmla="*/ T172 w 3234"/>
                <a:gd name="T174" fmla="+- 0 4993 1993"/>
                <a:gd name="T175" fmla="*/ 4993 h 3100"/>
                <a:gd name="T176" fmla="+- 0 5209 2929"/>
                <a:gd name="T177" fmla="*/ T176 w 3234"/>
                <a:gd name="T178" fmla="+- 0 4973 1993"/>
                <a:gd name="T179" fmla="*/ 4973 h 3100"/>
                <a:gd name="T180" fmla="+- 0 5465 2929"/>
                <a:gd name="T181" fmla="*/ T180 w 3234"/>
                <a:gd name="T182" fmla="+- 0 4833 1993"/>
                <a:gd name="T183" fmla="*/ 4833 h 3100"/>
                <a:gd name="T184" fmla="+- 0 5689 2929"/>
                <a:gd name="T185" fmla="*/ T184 w 3234"/>
                <a:gd name="T186" fmla="+- 0 4653 1993"/>
                <a:gd name="T187" fmla="*/ 4653 h 3100"/>
                <a:gd name="T188" fmla="+- 0 5876 2929"/>
                <a:gd name="T189" fmla="*/ T188 w 3234"/>
                <a:gd name="T190" fmla="+- 0 4433 1993"/>
                <a:gd name="T191" fmla="*/ 4433 h 3100"/>
                <a:gd name="T192" fmla="+- 0 6021 2929"/>
                <a:gd name="T193" fmla="*/ T192 w 3234"/>
                <a:gd name="T194" fmla="+- 0 4193 1993"/>
                <a:gd name="T195" fmla="*/ 4193 h 3100"/>
                <a:gd name="T196" fmla="+- 0 6118 2929"/>
                <a:gd name="T197" fmla="*/ T196 w 3234"/>
                <a:gd name="T198" fmla="+- 0 3913 1993"/>
                <a:gd name="T199" fmla="*/ 3913 h 3100"/>
                <a:gd name="T200" fmla="+- 0 6161 2929"/>
                <a:gd name="T201" fmla="*/ T200 w 3234"/>
                <a:gd name="T202" fmla="+- 0 3613 1993"/>
                <a:gd name="T203" fmla="*/ 3613 h 3100"/>
                <a:gd name="T204" fmla="+- 0 6146 2929"/>
                <a:gd name="T205" fmla="*/ T204 w 3234"/>
                <a:gd name="T206" fmla="+- 0 3333 1993"/>
                <a:gd name="T207" fmla="*/ 3333 h 3100"/>
                <a:gd name="T208" fmla="+- 0 6076 2929"/>
                <a:gd name="T209" fmla="*/ T208 w 3234"/>
                <a:gd name="T210" fmla="+- 0 3033 1993"/>
                <a:gd name="T211" fmla="*/ 3033 h 3100"/>
                <a:gd name="T212" fmla="+- 0 5954 2929"/>
                <a:gd name="T213" fmla="*/ T212 w 3234"/>
                <a:gd name="T214" fmla="+- 0 2773 1993"/>
                <a:gd name="T215" fmla="*/ 2773 h 3100"/>
                <a:gd name="T216" fmla="+- 0 5788 2929"/>
                <a:gd name="T217" fmla="*/ T216 w 3234"/>
                <a:gd name="T218" fmla="+- 0 2553 1993"/>
                <a:gd name="T219" fmla="*/ 2553 h 3100"/>
                <a:gd name="T220" fmla="+- 0 5582 2929"/>
                <a:gd name="T221" fmla="*/ T220 w 3234"/>
                <a:gd name="T222" fmla="+- 0 2353 1993"/>
                <a:gd name="T223" fmla="*/ 2353 h 3100"/>
                <a:gd name="T224" fmla="+- 0 5341 2929"/>
                <a:gd name="T225" fmla="*/ T224 w 3234"/>
                <a:gd name="T226" fmla="+- 0 2193 1993"/>
                <a:gd name="T227" fmla="*/ 2193 h 3100"/>
                <a:gd name="T228" fmla="+- 0 4702 2929"/>
                <a:gd name="T229" fmla="*/ T228 w 3234"/>
                <a:gd name="T230" fmla="+- 0 1993 1993"/>
                <a:gd name="T231" fmla="*/ 1993 h 3100"/>
                <a:gd name="T232" fmla="+- 0 4702 2929"/>
                <a:gd name="T233" fmla="*/ T232 w 3234"/>
                <a:gd name="T234" fmla="+- 0 1993 1993"/>
                <a:gd name="T235" fmla="*/ 1993 h 310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Lst>
              <a:rect l="0" t="0" r="r" b="b"/>
              <a:pathLst>
                <a:path w="3234" h="3100">
                  <a:moveTo>
                    <a:pt x="1924" y="20"/>
                  </a:moveTo>
                  <a:lnTo>
                    <a:pt x="1310" y="20"/>
                  </a:lnTo>
                  <a:lnTo>
                    <a:pt x="1236" y="40"/>
                  </a:lnTo>
                  <a:lnTo>
                    <a:pt x="1022" y="100"/>
                  </a:lnTo>
                  <a:lnTo>
                    <a:pt x="954" y="140"/>
                  </a:lnTo>
                  <a:lnTo>
                    <a:pt x="887" y="160"/>
                  </a:lnTo>
                  <a:lnTo>
                    <a:pt x="822" y="200"/>
                  </a:lnTo>
                  <a:lnTo>
                    <a:pt x="759" y="240"/>
                  </a:lnTo>
                  <a:lnTo>
                    <a:pt x="698" y="280"/>
                  </a:lnTo>
                  <a:lnTo>
                    <a:pt x="639" y="320"/>
                  </a:lnTo>
                  <a:lnTo>
                    <a:pt x="581" y="360"/>
                  </a:lnTo>
                  <a:lnTo>
                    <a:pt x="526" y="400"/>
                  </a:lnTo>
                  <a:lnTo>
                    <a:pt x="474" y="460"/>
                  </a:lnTo>
                  <a:lnTo>
                    <a:pt x="423" y="500"/>
                  </a:lnTo>
                  <a:lnTo>
                    <a:pt x="375" y="560"/>
                  </a:lnTo>
                  <a:lnTo>
                    <a:pt x="330" y="620"/>
                  </a:lnTo>
                  <a:lnTo>
                    <a:pt x="287" y="660"/>
                  </a:lnTo>
                  <a:lnTo>
                    <a:pt x="246" y="720"/>
                  </a:lnTo>
                  <a:lnTo>
                    <a:pt x="209" y="780"/>
                  </a:lnTo>
                  <a:lnTo>
                    <a:pt x="174" y="860"/>
                  </a:lnTo>
                  <a:lnTo>
                    <a:pt x="142" y="920"/>
                  </a:lnTo>
                  <a:lnTo>
                    <a:pt x="113" y="980"/>
                  </a:lnTo>
                  <a:lnTo>
                    <a:pt x="87" y="1040"/>
                  </a:lnTo>
                  <a:lnTo>
                    <a:pt x="65" y="1120"/>
                  </a:lnTo>
                  <a:lnTo>
                    <a:pt x="45" y="1180"/>
                  </a:lnTo>
                  <a:lnTo>
                    <a:pt x="29" y="1260"/>
                  </a:lnTo>
                  <a:lnTo>
                    <a:pt x="17" y="1340"/>
                  </a:lnTo>
                  <a:lnTo>
                    <a:pt x="7" y="1400"/>
                  </a:lnTo>
                  <a:lnTo>
                    <a:pt x="2" y="1480"/>
                  </a:lnTo>
                  <a:lnTo>
                    <a:pt x="0" y="1560"/>
                  </a:lnTo>
                  <a:lnTo>
                    <a:pt x="2" y="1620"/>
                  </a:lnTo>
                  <a:lnTo>
                    <a:pt x="7" y="1700"/>
                  </a:lnTo>
                  <a:lnTo>
                    <a:pt x="17" y="1780"/>
                  </a:lnTo>
                  <a:lnTo>
                    <a:pt x="29" y="1840"/>
                  </a:lnTo>
                  <a:lnTo>
                    <a:pt x="45" y="1920"/>
                  </a:lnTo>
                  <a:lnTo>
                    <a:pt x="65" y="2000"/>
                  </a:lnTo>
                  <a:lnTo>
                    <a:pt x="87" y="2060"/>
                  </a:lnTo>
                  <a:lnTo>
                    <a:pt x="113" y="2120"/>
                  </a:lnTo>
                  <a:lnTo>
                    <a:pt x="142" y="2200"/>
                  </a:lnTo>
                  <a:lnTo>
                    <a:pt x="174" y="2260"/>
                  </a:lnTo>
                  <a:lnTo>
                    <a:pt x="209" y="2320"/>
                  </a:lnTo>
                  <a:lnTo>
                    <a:pt x="246" y="2380"/>
                  </a:lnTo>
                  <a:lnTo>
                    <a:pt x="287" y="2440"/>
                  </a:lnTo>
                  <a:lnTo>
                    <a:pt x="330" y="2500"/>
                  </a:lnTo>
                  <a:lnTo>
                    <a:pt x="375" y="2560"/>
                  </a:lnTo>
                  <a:lnTo>
                    <a:pt x="423" y="2600"/>
                  </a:lnTo>
                  <a:lnTo>
                    <a:pt x="474" y="2660"/>
                  </a:lnTo>
                  <a:lnTo>
                    <a:pt x="526" y="2700"/>
                  </a:lnTo>
                  <a:lnTo>
                    <a:pt x="581" y="2740"/>
                  </a:lnTo>
                  <a:lnTo>
                    <a:pt x="639" y="2800"/>
                  </a:lnTo>
                  <a:lnTo>
                    <a:pt x="698" y="2840"/>
                  </a:lnTo>
                  <a:lnTo>
                    <a:pt x="759" y="2880"/>
                  </a:lnTo>
                  <a:lnTo>
                    <a:pt x="822" y="2900"/>
                  </a:lnTo>
                  <a:lnTo>
                    <a:pt x="887" y="2940"/>
                  </a:lnTo>
                  <a:lnTo>
                    <a:pt x="954" y="2980"/>
                  </a:lnTo>
                  <a:lnTo>
                    <a:pt x="1163" y="3040"/>
                  </a:lnTo>
                  <a:lnTo>
                    <a:pt x="1385" y="3100"/>
                  </a:lnTo>
                  <a:lnTo>
                    <a:pt x="1849" y="3100"/>
                  </a:lnTo>
                  <a:lnTo>
                    <a:pt x="2071" y="3040"/>
                  </a:lnTo>
                  <a:lnTo>
                    <a:pt x="2142" y="3020"/>
                  </a:lnTo>
                  <a:lnTo>
                    <a:pt x="1539" y="3020"/>
                  </a:lnTo>
                  <a:lnTo>
                    <a:pt x="1461" y="3000"/>
                  </a:lnTo>
                  <a:lnTo>
                    <a:pt x="1385" y="3000"/>
                  </a:lnTo>
                  <a:lnTo>
                    <a:pt x="1310" y="2980"/>
                  </a:lnTo>
                  <a:lnTo>
                    <a:pt x="1236" y="2980"/>
                  </a:lnTo>
                  <a:lnTo>
                    <a:pt x="1164" y="2960"/>
                  </a:lnTo>
                  <a:lnTo>
                    <a:pt x="1093" y="2920"/>
                  </a:lnTo>
                  <a:lnTo>
                    <a:pt x="957" y="2880"/>
                  </a:lnTo>
                  <a:lnTo>
                    <a:pt x="891" y="2840"/>
                  </a:lnTo>
                  <a:lnTo>
                    <a:pt x="827" y="2800"/>
                  </a:lnTo>
                  <a:lnTo>
                    <a:pt x="765" y="2760"/>
                  </a:lnTo>
                  <a:lnTo>
                    <a:pt x="706" y="2720"/>
                  </a:lnTo>
                  <a:lnTo>
                    <a:pt x="648" y="2680"/>
                  </a:lnTo>
                  <a:lnTo>
                    <a:pt x="593" y="2640"/>
                  </a:lnTo>
                  <a:lnTo>
                    <a:pt x="540" y="2580"/>
                  </a:lnTo>
                  <a:lnTo>
                    <a:pt x="489" y="2540"/>
                  </a:lnTo>
                  <a:lnTo>
                    <a:pt x="441" y="2480"/>
                  </a:lnTo>
                  <a:lnTo>
                    <a:pt x="396" y="2420"/>
                  </a:lnTo>
                  <a:lnTo>
                    <a:pt x="354" y="2380"/>
                  </a:lnTo>
                  <a:lnTo>
                    <a:pt x="314" y="2320"/>
                  </a:lnTo>
                  <a:lnTo>
                    <a:pt x="277" y="2260"/>
                  </a:lnTo>
                  <a:lnTo>
                    <a:pt x="244" y="2180"/>
                  </a:lnTo>
                  <a:lnTo>
                    <a:pt x="213" y="2120"/>
                  </a:lnTo>
                  <a:lnTo>
                    <a:pt x="186" y="2060"/>
                  </a:lnTo>
                  <a:lnTo>
                    <a:pt x="162" y="1980"/>
                  </a:lnTo>
                  <a:lnTo>
                    <a:pt x="142" y="1920"/>
                  </a:lnTo>
                  <a:lnTo>
                    <a:pt x="125" y="1840"/>
                  </a:lnTo>
                  <a:lnTo>
                    <a:pt x="111" y="1780"/>
                  </a:lnTo>
                  <a:lnTo>
                    <a:pt x="101" y="1700"/>
                  </a:lnTo>
                  <a:lnTo>
                    <a:pt x="96" y="1620"/>
                  </a:lnTo>
                  <a:lnTo>
                    <a:pt x="94" y="1560"/>
                  </a:lnTo>
                  <a:lnTo>
                    <a:pt x="96" y="1480"/>
                  </a:lnTo>
                  <a:lnTo>
                    <a:pt x="101" y="1400"/>
                  </a:lnTo>
                  <a:lnTo>
                    <a:pt x="111" y="1340"/>
                  </a:lnTo>
                  <a:lnTo>
                    <a:pt x="125" y="1260"/>
                  </a:lnTo>
                  <a:lnTo>
                    <a:pt x="142" y="1180"/>
                  </a:lnTo>
                  <a:lnTo>
                    <a:pt x="162" y="1120"/>
                  </a:lnTo>
                  <a:lnTo>
                    <a:pt x="186" y="1060"/>
                  </a:lnTo>
                  <a:lnTo>
                    <a:pt x="213" y="980"/>
                  </a:lnTo>
                  <a:lnTo>
                    <a:pt x="244" y="920"/>
                  </a:lnTo>
                  <a:lnTo>
                    <a:pt x="277" y="860"/>
                  </a:lnTo>
                  <a:lnTo>
                    <a:pt x="314" y="800"/>
                  </a:lnTo>
                  <a:lnTo>
                    <a:pt x="354" y="740"/>
                  </a:lnTo>
                  <a:lnTo>
                    <a:pt x="396" y="680"/>
                  </a:lnTo>
                  <a:lnTo>
                    <a:pt x="441" y="620"/>
                  </a:lnTo>
                  <a:lnTo>
                    <a:pt x="489" y="580"/>
                  </a:lnTo>
                  <a:lnTo>
                    <a:pt x="540" y="520"/>
                  </a:lnTo>
                  <a:lnTo>
                    <a:pt x="593" y="480"/>
                  </a:lnTo>
                  <a:lnTo>
                    <a:pt x="648" y="420"/>
                  </a:lnTo>
                  <a:lnTo>
                    <a:pt x="706" y="380"/>
                  </a:lnTo>
                  <a:lnTo>
                    <a:pt x="765" y="340"/>
                  </a:lnTo>
                  <a:lnTo>
                    <a:pt x="827" y="300"/>
                  </a:lnTo>
                  <a:lnTo>
                    <a:pt x="891" y="260"/>
                  </a:lnTo>
                  <a:lnTo>
                    <a:pt x="957" y="240"/>
                  </a:lnTo>
                  <a:lnTo>
                    <a:pt x="1024" y="200"/>
                  </a:lnTo>
                  <a:lnTo>
                    <a:pt x="1236" y="140"/>
                  </a:lnTo>
                  <a:lnTo>
                    <a:pt x="1385" y="100"/>
                  </a:lnTo>
                  <a:lnTo>
                    <a:pt x="2212" y="100"/>
                  </a:lnTo>
                  <a:lnTo>
                    <a:pt x="1998" y="40"/>
                  </a:lnTo>
                  <a:lnTo>
                    <a:pt x="1924" y="20"/>
                  </a:lnTo>
                  <a:close/>
                  <a:moveTo>
                    <a:pt x="2212" y="100"/>
                  </a:moveTo>
                  <a:lnTo>
                    <a:pt x="1849" y="100"/>
                  </a:lnTo>
                  <a:lnTo>
                    <a:pt x="1998" y="140"/>
                  </a:lnTo>
                  <a:lnTo>
                    <a:pt x="2210" y="200"/>
                  </a:lnTo>
                  <a:lnTo>
                    <a:pt x="2277" y="240"/>
                  </a:lnTo>
                  <a:lnTo>
                    <a:pt x="2343" y="260"/>
                  </a:lnTo>
                  <a:lnTo>
                    <a:pt x="2407" y="300"/>
                  </a:lnTo>
                  <a:lnTo>
                    <a:pt x="2469" y="340"/>
                  </a:lnTo>
                  <a:lnTo>
                    <a:pt x="2528" y="380"/>
                  </a:lnTo>
                  <a:lnTo>
                    <a:pt x="2586" y="420"/>
                  </a:lnTo>
                  <a:lnTo>
                    <a:pt x="2641" y="480"/>
                  </a:lnTo>
                  <a:lnTo>
                    <a:pt x="2694" y="520"/>
                  </a:lnTo>
                  <a:lnTo>
                    <a:pt x="2745" y="580"/>
                  </a:lnTo>
                  <a:lnTo>
                    <a:pt x="2793" y="620"/>
                  </a:lnTo>
                  <a:lnTo>
                    <a:pt x="2838" y="680"/>
                  </a:lnTo>
                  <a:lnTo>
                    <a:pt x="2880" y="740"/>
                  </a:lnTo>
                  <a:lnTo>
                    <a:pt x="2920" y="800"/>
                  </a:lnTo>
                  <a:lnTo>
                    <a:pt x="2957" y="860"/>
                  </a:lnTo>
                  <a:lnTo>
                    <a:pt x="2990" y="920"/>
                  </a:lnTo>
                  <a:lnTo>
                    <a:pt x="3021" y="980"/>
                  </a:lnTo>
                  <a:lnTo>
                    <a:pt x="3048" y="1060"/>
                  </a:lnTo>
                  <a:lnTo>
                    <a:pt x="3072" y="1120"/>
                  </a:lnTo>
                  <a:lnTo>
                    <a:pt x="3092" y="1180"/>
                  </a:lnTo>
                  <a:lnTo>
                    <a:pt x="3109" y="1260"/>
                  </a:lnTo>
                  <a:lnTo>
                    <a:pt x="3123" y="1340"/>
                  </a:lnTo>
                  <a:lnTo>
                    <a:pt x="3133" y="1400"/>
                  </a:lnTo>
                  <a:lnTo>
                    <a:pt x="3138" y="1480"/>
                  </a:lnTo>
                  <a:lnTo>
                    <a:pt x="3140" y="1560"/>
                  </a:lnTo>
                  <a:lnTo>
                    <a:pt x="3138" y="1620"/>
                  </a:lnTo>
                  <a:lnTo>
                    <a:pt x="3133" y="1700"/>
                  </a:lnTo>
                  <a:lnTo>
                    <a:pt x="3123" y="1780"/>
                  </a:lnTo>
                  <a:lnTo>
                    <a:pt x="3109" y="1840"/>
                  </a:lnTo>
                  <a:lnTo>
                    <a:pt x="3092" y="1920"/>
                  </a:lnTo>
                  <a:lnTo>
                    <a:pt x="3072" y="1980"/>
                  </a:lnTo>
                  <a:lnTo>
                    <a:pt x="3048" y="2060"/>
                  </a:lnTo>
                  <a:lnTo>
                    <a:pt x="3021" y="2120"/>
                  </a:lnTo>
                  <a:lnTo>
                    <a:pt x="2990" y="2180"/>
                  </a:lnTo>
                  <a:lnTo>
                    <a:pt x="2957" y="2260"/>
                  </a:lnTo>
                  <a:lnTo>
                    <a:pt x="2920" y="2320"/>
                  </a:lnTo>
                  <a:lnTo>
                    <a:pt x="2880" y="2380"/>
                  </a:lnTo>
                  <a:lnTo>
                    <a:pt x="2838" y="2420"/>
                  </a:lnTo>
                  <a:lnTo>
                    <a:pt x="2793" y="2480"/>
                  </a:lnTo>
                  <a:lnTo>
                    <a:pt x="2745" y="2540"/>
                  </a:lnTo>
                  <a:lnTo>
                    <a:pt x="2694" y="2580"/>
                  </a:lnTo>
                  <a:lnTo>
                    <a:pt x="2641" y="2640"/>
                  </a:lnTo>
                  <a:lnTo>
                    <a:pt x="2586" y="2680"/>
                  </a:lnTo>
                  <a:lnTo>
                    <a:pt x="2528" y="2720"/>
                  </a:lnTo>
                  <a:lnTo>
                    <a:pt x="2469" y="2760"/>
                  </a:lnTo>
                  <a:lnTo>
                    <a:pt x="2407" y="2800"/>
                  </a:lnTo>
                  <a:lnTo>
                    <a:pt x="2343" y="2840"/>
                  </a:lnTo>
                  <a:lnTo>
                    <a:pt x="2277" y="2880"/>
                  </a:lnTo>
                  <a:lnTo>
                    <a:pt x="2141" y="2920"/>
                  </a:lnTo>
                  <a:lnTo>
                    <a:pt x="2070" y="2960"/>
                  </a:lnTo>
                  <a:lnTo>
                    <a:pt x="1998" y="2980"/>
                  </a:lnTo>
                  <a:lnTo>
                    <a:pt x="1924" y="2980"/>
                  </a:lnTo>
                  <a:lnTo>
                    <a:pt x="1849" y="3000"/>
                  </a:lnTo>
                  <a:lnTo>
                    <a:pt x="1773" y="3000"/>
                  </a:lnTo>
                  <a:lnTo>
                    <a:pt x="1695" y="3020"/>
                  </a:lnTo>
                  <a:lnTo>
                    <a:pt x="2142" y="3020"/>
                  </a:lnTo>
                  <a:lnTo>
                    <a:pt x="2280" y="2980"/>
                  </a:lnTo>
                  <a:lnTo>
                    <a:pt x="2347" y="2940"/>
                  </a:lnTo>
                  <a:lnTo>
                    <a:pt x="2412" y="2900"/>
                  </a:lnTo>
                  <a:lnTo>
                    <a:pt x="2475" y="2880"/>
                  </a:lnTo>
                  <a:lnTo>
                    <a:pt x="2536" y="2840"/>
                  </a:lnTo>
                  <a:lnTo>
                    <a:pt x="2595" y="2800"/>
                  </a:lnTo>
                  <a:lnTo>
                    <a:pt x="2653" y="2740"/>
                  </a:lnTo>
                  <a:lnTo>
                    <a:pt x="2708" y="2700"/>
                  </a:lnTo>
                  <a:lnTo>
                    <a:pt x="2760" y="2660"/>
                  </a:lnTo>
                  <a:lnTo>
                    <a:pt x="2811" y="2600"/>
                  </a:lnTo>
                  <a:lnTo>
                    <a:pt x="2859" y="2560"/>
                  </a:lnTo>
                  <a:lnTo>
                    <a:pt x="2904" y="2500"/>
                  </a:lnTo>
                  <a:lnTo>
                    <a:pt x="2947" y="2440"/>
                  </a:lnTo>
                  <a:lnTo>
                    <a:pt x="2988" y="2380"/>
                  </a:lnTo>
                  <a:lnTo>
                    <a:pt x="3025" y="2320"/>
                  </a:lnTo>
                  <a:lnTo>
                    <a:pt x="3060" y="2260"/>
                  </a:lnTo>
                  <a:lnTo>
                    <a:pt x="3092" y="2200"/>
                  </a:lnTo>
                  <a:lnTo>
                    <a:pt x="3121" y="2120"/>
                  </a:lnTo>
                  <a:lnTo>
                    <a:pt x="3147" y="2060"/>
                  </a:lnTo>
                  <a:lnTo>
                    <a:pt x="3169" y="2000"/>
                  </a:lnTo>
                  <a:lnTo>
                    <a:pt x="3189" y="1920"/>
                  </a:lnTo>
                  <a:lnTo>
                    <a:pt x="3205" y="1840"/>
                  </a:lnTo>
                  <a:lnTo>
                    <a:pt x="3217" y="1780"/>
                  </a:lnTo>
                  <a:lnTo>
                    <a:pt x="3227" y="1700"/>
                  </a:lnTo>
                  <a:lnTo>
                    <a:pt x="3232" y="1620"/>
                  </a:lnTo>
                  <a:lnTo>
                    <a:pt x="3234" y="1560"/>
                  </a:lnTo>
                  <a:lnTo>
                    <a:pt x="3232" y="1480"/>
                  </a:lnTo>
                  <a:lnTo>
                    <a:pt x="3227" y="1400"/>
                  </a:lnTo>
                  <a:lnTo>
                    <a:pt x="3217" y="1340"/>
                  </a:lnTo>
                  <a:lnTo>
                    <a:pt x="3205" y="1260"/>
                  </a:lnTo>
                  <a:lnTo>
                    <a:pt x="3189" y="1180"/>
                  </a:lnTo>
                  <a:lnTo>
                    <a:pt x="3169" y="1120"/>
                  </a:lnTo>
                  <a:lnTo>
                    <a:pt x="3147" y="1040"/>
                  </a:lnTo>
                  <a:lnTo>
                    <a:pt x="3121" y="980"/>
                  </a:lnTo>
                  <a:lnTo>
                    <a:pt x="3092" y="920"/>
                  </a:lnTo>
                  <a:lnTo>
                    <a:pt x="3060" y="860"/>
                  </a:lnTo>
                  <a:lnTo>
                    <a:pt x="3025" y="780"/>
                  </a:lnTo>
                  <a:lnTo>
                    <a:pt x="2988" y="720"/>
                  </a:lnTo>
                  <a:lnTo>
                    <a:pt x="2947" y="660"/>
                  </a:lnTo>
                  <a:lnTo>
                    <a:pt x="2904" y="620"/>
                  </a:lnTo>
                  <a:lnTo>
                    <a:pt x="2859" y="560"/>
                  </a:lnTo>
                  <a:lnTo>
                    <a:pt x="2811" y="500"/>
                  </a:lnTo>
                  <a:lnTo>
                    <a:pt x="2760" y="460"/>
                  </a:lnTo>
                  <a:lnTo>
                    <a:pt x="2708" y="400"/>
                  </a:lnTo>
                  <a:lnTo>
                    <a:pt x="2653" y="360"/>
                  </a:lnTo>
                  <a:lnTo>
                    <a:pt x="2595" y="320"/>
                  </a:lnTo>
                  <a:lnTo>
                    <a:pt x="2536" y="280"/>
                  </a:lnTo>
                  <a:lnTo>
                    <a:pt x="2475" y="240"/>
                  </a:lnTo>
                  <a:lnTo>
                    <a:pt x="2412" y="200"/>
                  </a:lnTo>
                  <a:lnTo>
                    <a:pt x="2347" y="160"/>
                  </a:lnTo>
                  <a:lnTo>
                    <a:pt x="2280" y="140"/>
                  </a:lnTo>
                  <a:lnTo>
                    <a:pt x="2212" y="100"/>
                  </a:lnTo>
                  <a:close/>
                  <a:moveTo>
                    <a:pt x="1773" y="0"/>
                  </a:moveTo>
                  <a:lnTo>
                    <a:pt x="1461" y="0"/>
                  </a:lnTo>
                  <a:lnTo>
                    <a:pt x="1385" y="20"/>
                  </a:lnTo>
                  <a:lnTo>
                    <a:pt x="1849" y="20"/>
                  </a:lnTo>
                  <a:lnTo>
                    <a:pt x="1773" y="0"/>
                  </a:lnTo>
                  <a:close/>
                </a:path>
              </a:pathLst>
            </a:custGeom>
            <a:solidFill>
              <a:srgbClr val="4453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17" name="AutoShape 5"/>
            <p:cNvSpPr>
              <a:spLocks/>
            </p:cNvSpPr>
            <p:nvPr/>
          </p:nvSpPr>
          <p:spPr bwMode="auto">
            <a:xfrm>
              <a:off x="2929" y="1980"/>
              <a:ext cx="3234" cy="3112"/>
            </a:xfrm>
            <a:custGeom>
              <a:avLst/>
              <a:gdLst>
                <a:gd name="T0" fmla="+- 0 2958 2929"/>
                <a:gd name="T1" fmla="*/ T0 w 3234"/>
                <a:gd name="T2" fmla="+- 0 3241 1981"/>
                <a:gd name="T3" fmla="*/ 3241 h 3112"/>
                <a:gd name="T4" fmla="+- 0 3071 2929"/>
                <a:gd name="T5" fmla="*/ T4 w 3234"/>
                <a:gd name="T6" fmla="+- 0 2898 1981"/>
                <a:gd name="T7" fmla="*/ 2898 h 3112"/>
                <a:gd name="T8" fmla="+- 0 3259 2929"/>
                <a:gd name="T9" fmla="*/ T8 w 3234"/>
                <a:gd name="T10" fmla="+- 0 2595 1981"/>
                <a:gd name="T11" fmla="*/ 2595 h 3112"/>
                <a:gd name="T12" fmla="+- 0 3510 2929"/>
                <a:gd name="T13" fmla="*/ T12 w 3234"/>
                <a:gd name="T14" fmla="+- 0 2342 1981"/>
                <a:gd name="T15" fmla="*/ 2342 h 3112"/>
                <a:gd name="T16" fmla="+- 0 3816 2929"/>
                <a:gd name="T17" fmla="*/ T16 w 3234"/>
                <a:gd name="T18" fmla="+- 0 2148 1981"/>
                <a:gd name="T19" fmla="*/ 2148 h 3112"/>
                <a:gd name="T20" fmla="+- 0 4165 2929"/>
                <a:gd name="T21" fmla="*/ T20 w 3234"/>
                <a:gd name="T22" fmla="+- 0 2024 1981"/>
                <a:gd name="T23" fmla="*/ 2024 h 3112"/>
                <a:gd name="T24" fmla="+- 0 4546 2929"/>
                <a:gd name="T25" fmla="*/ T24 w 3234"/>
                <a:gd name="T26" fmla="+- 0 1981 1981"/>
                <a:gd name="T27" fmla="*/ 1981 h 3112"/>
                <a:gd name="T28" fmla="+- 0 4927 2929"/>
                <a:gd name="T29" fmla="*/ T28 w 3234"/>
                <a:gd name="T30" fmla="+- 0 2024 1981"/>
                <a:gd name="T31" fmla="*/ 2024 h 3112"/>
                <a:gd name="T32" fmla="+- 0 5276 2929"/>
                <a:gd name="T33" fmla="*/ T32 w 3234"/>
                <a:gd name="T34" fmla="+- 0 2148 1981"/>
                <a:gd name="T35" fmla="*/ 2148 h 3112"/>
                <a:gd name="T36" fmla="+- 0 5582 2929"/>
                <a:gd name="T37" fmla="*/ T36 w 3234"/>
                <a:gd name="T38" fmla="+- 0 2342 1981"/>
                <a:gd name="T39" fmla="*/ 2342 h 3112"/>
                <a:gd name="T40" fmla="+- 0 5833 2929"/>
                <a:gd name="T41" fmla="*/ T40 w 3234"/>
                <a:gd name="T42" fmla="+- 0 2595 1981"/>
                <a:gd name="T43" fmla="*/ 2595 h 3112"/>
                <a:gd name="T44" fmla="+- 0 6021 2929"/>
                <a:gd name="T45" fmla="*/ T44 w 3234"/>
                <a:gd name="T46" fmla="+- 0 2898 1981"/>
                <a:gd name="T47" fmla="*/ 2898 h 3112"/>
                <a:gd name="T48" fmla="+- 0 6134 2929"/>
                <a:gd name="T49" fmla="*/ T48 w 3234"/>
                <a:gd name="T50" fmla="+- 0 3241 1981"/>
                <a:gd name="T51" fmla="*/ 3241 h 3112"/>
                <a:gd name="T52" fmla="+- 0 6161 2929"/>
                <a:gd name="T53" fmla="*/ T52 w 3234"/>
                <a:gd name="T54" fmla="+- 0 3612 1981"/>
                <a:gd name="T55" fmla="*/ 3612 h 3112"/>
                <a:gd name="T56" fmla="+- 0 6098 2929"/>
                <a:gd name="T57" fmla="*/ T56 w 3234"/>
                <a:gd name="T58" fmla="+- 0 3973 1981"/>
                <a:gd name="T59" fmla="*/ 3973 h 3112"/>
                <a:gd name="T60" fmla="+- 0 5954 2929"/>
                <a:gd name="T61" fmla="*/ T60 w 3234"/>
                <a:gd name="T62" fmla="+- 0 4302 1981"/>
                <a:gd name="T63" fmla="*/ 4302 h 3112"/>
                <a:gd name="T64" fmla="+- 0 5740 2929"/>
                <a:gd name="T65" fmla="*/ T64 w 3234"/>
                <a:gd name="T66" fmla="+- 0 4586 1981"/>
                <a:gd name="T67" fmla="*/ 4586 h 3112"/>
                <a:gd name="T68" fmla="+- 0 5465 2929"/>
                <a:gd name="T69" fmla="*/ T68 w 3234"/>
                <a:gd name="T70" fmla="+- 0 4817 1981"/>
                <a:gd name="T71" fmla="*/ 4817 h 3112"/>
                <a:gd name="T72" fmla="+- 0 5141 2929"/>
                <a:gd name="T73" fmla="*/ T72 w 3234"/>
                <a:gd name="T74" fmla="+- 0 4984 1981"/>
                <a:gd name="T75" fmla="*/ 4984 h 3112"/>
                <a:gd name="T76" fmla="+- 0 4778 2929"/>
                <a:gd name="T77" fmla="*/ T76 w 3234"/>
                <a:gd name="T78" fmla="+- 0 5077 1981"/>
                <a:gd name="T79" fmla="*/ 5077 h 3112"/>
                <a:gd name="T80" fmla="+- 0 4390 2929"/>
                <a:gd name="T81" fmla="*/ T80 w 3234"/>
                <a:gd name="T82" fmla="+- 0 5086 1981"/>
                <a:gd name="T83" fmla="*/ 5086 h 3112"/>
                <a:gd name="T84" fmla="+- 0 4021 2929"/>
                <a:gd name="T85" fmla="*/ T84 w 3234"/>
                <a:gd name="T86" fmla="+- 0 5009 1981"/>
                <a:gd name="T87" fmla="*/ 5009 h 3112"/>
                <a:gd name="T88" fmla="+- 0 3688 2929"/>
                <a:gd name="T89" fmla="*/ T88 w 3234"/>
                <a:gd name="T90" fmla="+- 0 4856 1981"/>
                <a:gd name="T91" fmla="*/ 4856 h 3112"/>
                <a:gd name="T92" fmla="+- 0 3403 2929"/>
                <a:gd name="T93" fmla="*/ T92 w 3234"/>
                <a:gd name="T94" fmla="+- 0 4637 1981"/>
                <a:gd name="T95" fmla="*/ 4637 h 3112"/>
                <a:gd name="T96" fmla="+- 0 3175 2929"/>
                <a:gd name="T97" fmla="*/ T96 w 3234"/>
                <a:gd name="T98" fmla="+- 0 4362 1981"/>
                <a:gd name="T99" fmla="*/ 4362 h 3112"/>
                <a:gd name="T100" fmla="+- 0 3016 2929"/>
                <a:gd name="T101" fmla="*/ T100 w 3234"/>
                <a:gd name="T102" fmla="+- 0 4042 1981"/>
                <a:gd name="T103" fmla="*/ 4042 h 3112"/>
                <a:gd name="T104" fmla="+- 0 2936 2929"/>
                <a:gd name="T105" fmla="*/ T104 w 3234"/>
                <a:gd name="T106" fmla="+- 0 3687 1981"/>
                <a:gd name="T107" fmla="*/ 3687 h 3112"/>
                <a:gd name="T108" fmla="+- 0 3030 2929"/>
                <a:gd name="T109" fmla="*/ T108 w 3234"/>
                <a:gd name="T110" fmla="+- 0 3686 1981"/>
                <a:gd name="T111" fmla="*/ 3686 h 3112"/>
                <a:gd name="T112" fmla="+- 0 3115 2929"/>
                <a:gd name="T113" fmla="*/ T112 w 3234"/>
                <a:gd name="T114" fmla="+- 0 4039 1981"/>
                <a:gd name="T115" fmla="*/ 4039 h 3112"/>
                <a:gd name="T116" fmla="+- 0 3283 2929"/>
                <a:gd name="T117" fmla="*/ T116 w 3234"/>
                <a:gd name="T118" fmla="+- 0 4354 1981"/>
                <a:gd name="T119" fmla="*/ 4354 h 3112"/>
                <a:gd name="T120" fmla="+- 0 3522 2929"/>
                <a:gd name="T121" fmla="*/ T120 w 3234"/>
                <a:gd name="T122" fmla="+- 0 4619 1981"/>
                <a:gd name="T123" fmla="*/ 4619 h 3112"/>
                <a:gd name="T124" fmla="+- 0 3820 2929"/>
                <a:gd name="T125" fmla="*/ T124 w 3234"/>
                <a:gd name="T126" fmla="+- 0 4823 1981"/>
                <a:gd name="T127" fmla="*/ 4823 h 3112"/>
                <a:gd name="T128" fmla="+- 0 4165 2929"/>
                <a:gd name="T129" fmla="*/ T128 w 3234"/>
                <a:gd name="T130" fmla="+- 0 4953 1981"/>
                <a:gd name="T131" fmla="*/ 4953 h 3112"/>
                <a:gd name="T132" fmla="+- 0 4546 2929"/>
                <a:gd name="T133" fmla="*/ T132 w 3234"/>
                <a:gd name="T134" fmla="+- 0 4999 1981"/>
                <a:gd name="T135" fmla="*/ 4999 h 3112"/>
                <a:gd name="T136" fmla="+- 0 4927 2929"/>
                <a:gd name="T137" fmla="*/ T136 w 3234"/>
                <a:gd name="T138" fmla="+- 0 4953 1981"/>
                <a:gd name="T139" fmla="*/ 4953 h 3112"/>
                <a:gd name="T140" fmla="+- 0 5272 2929"/>
                <a:gd name="T141" fmla="*/ T140 w 3234"/>
                <a:gd name="T142" fmla="+- 0 4823 1981"/>
                <a:gd name="T143" fmla="*/ 4823 h 3112"/>
                <a:gd name="T144" fmla="+- 0 5570 2929"/>
                <a:gd name="T145" fmla="*/ T144 w 3234"/>
                <a:gd name="T146" fmla="+- 0 4619 1981"/>
                <a:gd name="T147" fmla="*/ 4619 h 3112"/>
                <a:gd name="T148" fmla="+- 0 5809 2929"/>
                <a:gd name="T149" fmla="*/ T148 w 3234"/>
                <a:gd name="T150" fmla="+- 0 4354 1981"/>
                <a:gd name="T151" fmla="*/ 4354 h 3112"/>
                <a:gd name="T152" fmla="+- 0 5977 2929"/>
                <a:gd name="T153" fmla="*/ T152 w 3234"/>
                <a:gd name="T154" fmla="+- 0 4039 1981"/>
                <a:gd name="T155" fmla="*/ 4039 h 3112"/>
                <a:gd name="T156" fmla="+- 0 6062 2929"/>
                <a:gd name="T157" fmla="*/ T156 w 3234"/>
                <a:gd name="T158" fmla="+- 0 3686 1981"/>
                <a:gd name="T159" fmla="*/ 3686 h 3112"/>
                <a:gd name="T160" fmla="+- 0 6052 2929"/>
                <a:gd name="T161" fmla="*/ T160 w 3234"/>
                <a:gd name="T162" fmla="+- 0 3314 1981"/>
                <a:gd name="T163" fmla="*/ 3314 h 3112"/>
                <a:gd name="T164" fmla="+- 0 5950 2929"/>
                <a:gd name="T165" fmla="*/ T164 w 3234"/>
                <a:gd name="T166" fmla="+- 0 2967 1981"/>
                <a:gd name="T167" fmla="*/ 2967 h 3112"/>
                <a:gd name="T168" fmla="+- 0 5767 2929"/>
                <a:gd name="T169" fmla="*/ T168 w 3234"/>
                <a:gd name="T170" fmla="+- 0 2662 1981"/>
                <a:gd name="T171" fmla="*/ 2662 h 3112"/>
                <a:gd name="T172" fmla="+- 0 5515 2929"/>
                <a:gd name="T173" fmla="*/ T172 w 3234"/>
                <a:gd name="T174" fmla="+- 0 2408 1981"/>
                <a:gd name="T175" fmla="*/ 2408 h 3112"/>
                <a:gd name="T176" fmla="+- 0 5206 2929"/>
                <a:gd name="T177" fmla="*/ T176 w 3234"/>
                <a:gd name="T178" fmla="+- 0 2218 1981"/>
                <a:gd name="T179" fmla="*/ 2218 h 3112"/>
                <a:gd name="T180" fmla="+- 0 4853 2929"/>
                <a:gd name="T181" fmla="*/ T180 w 3234"/>
                <a:gd name="T182" fmla="+- 0 2104 1981"/>
                <a:gd name="T183" fmla="*/ 2104 h 3112"/>
                <a:gd name="T184" fmla="+- 0 4468 2929"/>
                <a:gd name="T185" fmla="*/ T184 w 3234"/>
                <a:gd name="T186" fmla="+- 0 2076 1981"/>
                <a:gd name="T187" fmla="*/ 2076 h 3112"/>
                <a:gd name="T188" fmla="+- 0 4093 2929"/>
                <a:gd name="T189" fmla="*/ T188 w 3234"/>
                <a:gd name="T190" fmla="+- 0 2140 1981"/>
                <a:gd name="T191" fmla="*/ 2140 h 3112"/>
                <a:gd name="T192" fmla="+- 0 3756 2929"/>
                <a:gd name="T193" fmla="*/ T192 w 3234"/>
                <a:gd name="T194" fmla="+- 0 2286 1981"/>
                <a:gd name="T195" fmla="*/ 2286 h 3112"/>
                <a:gd name="T196" fmla="+- 0 3469 2929"/>
                <a:gd name="T197" fmla="*/ T196 w 3234"/>
                <a:gd name="T198" fmla="+- 0 2503 1981"/>
                <a:gd name="T199" fmla="*/ 2503 h 3112"/>
                <a:gd name="T200" fmla="+- 0 3243 2929"/>
                <a:gd name="T201" fmla="*/ T200 w 3234"/>
                <a:gd name="T202" fmla="+- 0 2778 1981"/>
                <a:gd name="T203" fmla="*/ 2778 h 3112"/>
                <a:gd name="T204" fmla="+- 0 3091 2929"/>
                <a:gd name="T205" fmla="*/ T204 w 3234"/>
                <a:gd name="T206" fmla="+- 0 3102 1981"/>
                <a:gd name="T207" fmla="*/ 3102 h 3112"/>
                <a:gd name="T208" fmla="+- 0 3025 2929"/>
                <a:gd name="T209" fmla="*/ T208 w 3234"/>
                <a:gd name="T210" fmla="+- 0 3461 1981"/>
                <a:gd name="T211" fmla="*/ 3461 h 31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Lst>
              <a:rect l="0" t="0" r="r" b="b"/>
              <a:pathLst>
                <a:path w="3234" h="3112">
                  <a:moveTo>
                    <a:pt x="0" y="1556"/>
                  </a:moveTo>
                  <a:lnTo>
                    <a:pt x="2" y="1480"/>
                  </a:lnTo>
                  <a:lnTo>
                    <a:pt x="7" y="1406"/>
                  </a:lnTo>
                  <a:lnTo>
                    <a:pt x="17" y="1332"/>
                  </a:lnTo>
                  <a:lnTo>
                    <a:pt x="29" y="1260"/>
                  </a:lnTo>
                  <a:lnTo>
                    <a:pt x="45" y="1189"/>
                  </a:lnTo>
                  <a:lnTo>
                    <a:pt x="65" y="1119"/>
                  </a:lnTo>
                  <a:lnTo>
                    <a:pt x="87" y="1050"/>
                  </a:lnTo>
                  <a:lnTo>
                    <a:pt x="113" y="983"/>
                  </a:lnTo>
                  <a:lnTo>
                    <a:pt x="142" y="917"/>
                  </a:lnTo>
                  <a:lnTo>
                    <a:pt x="174" y="853"/>
                  </a:lnTo>
                  <a:lnTo>
                    <a:pt x="209" y="791"/>
                  </a:lnTo>
                  <a:lnTo>
                    <a:pt x="246" y="730"/>
                  </a:lnTo>
                  <a:lnTo>
                    <a:pt x="287" y="671"/>
                  </a:lnTo>
                  <a:lnTo>
                    <a:pt x="330" y="614"/>
                  </a:lnTo>
                  <a:lnTo>
                    <a:pt x="375" y="559"/>
                  </a:lnTo>
                  <a:lnTo>
                    <a:pt x="423" y="506"/>
                  </a:lnTo>
                  <a:lnTo>
                    <a:pt x="474" y="455"/>
                  </a:lnTo>
                  <a:lnTo>
                    <a:pt x="526" y="407"/>
                  </a:lnTo>
                  <a:lnTo>
                    <a:pt x="581" y="361"/>
                  </a:lnTo>
                  <a:lnTo>
                    <a:pt x="639" y="317"/>
                  </a:lnTo>
                  <a:lnTo>
                    <a:pt x="698" y="275"/>
                  </a:lnTo>
                  <a:lnTo>
                    <a:pt x="759" y="237"/>
                  </a:lnTo>
                  <a:lnTo>
                    <a:pt x="822" y="200"/>
                  </a:lnTo>
                  <a:lnTo>
                    <a:pt x="887" y="167"/>
                  </a:lnTo>
                  <a:lnTo>
                    <a:pt x="954" y="136"/>
                  </a:lnTo>
                  <a:lnTo>
                    <a:pt x="1022" y="108"/>
                  </a:lnTo>
                  <a:lnTo>
                    <a:pt x="1092" y="84"/>
                  </a:lnTo>
                  <a:lnTo>
                    <a:pt x="1163" y="62"/>
                  </a:lnTo>
                  <a:lnTo>
                    <a:pt x="1236" y="43"/>
                  </a:lnTo>
                  <a:lnTo>
                    <a:pt x="1310" y="28"/>
                  </a:lnTo>
                  <a:lnTo>
                    <a:pt x="1385" y="16"/>
                  </a:lnTo>
                  <a:lnTo>
                    <a:pt x="1461" y="7"/>
                  </a:lnTo>
                  <a:lnTo>
                    <a:pt x="1539" y="1"/>
                  </a:lnTo>
                  <a:lnTo>
                    <a:pt x="1617" y="0"/>
                  </a:lnTo>
                  <a:lnTo>
                    <a:pt x="1695" y="1"/>
                  </a:lnTo>
                  <a:lnTo>
                    <a:pt x="1773" y="7"/>
                  </a:lnTo>
                  <a:lnTo>
                    <a:pt x="1849" y="16"/>
                  </a:lnTo>
                  <a:lnTo>
                    <a:pt x="1924" y="28"/>
                  </a:lnTo>
                  <a:lnTo>
                    <a:pt x="1998" y="43"/>
                  </a:lnTo>
                  <a:lnTo>
                    <a:pt x="2071" y="62"/>
                  </a:lnTo>
                  <a:lnTo>
                    <a:pt x="2142" y="84"/>
                  </a:lnTo>
                  <a:lnTo>
                    <a:pt x="2212" y="108"/>
                  </a:lnTo>
                  <a:lnTo>
                    <a:pt x="2280" y="136"/>
                  </a:lnTo>
                  <a:lnTo>
                    <a:pt x="2347" y="167"/>
                  </a:lnTo>
                  <a:lnTo>
                    <a:pt x="2412" y="200"/>
                  </a:lnTo>
                  <a:lnTo>
                    <a:pt x="2475" y="237"/>
                  </a:lnTo>
                  <a:lnTo>
                    <a:pt x="2536" y="275"/>
                  </a:lnTo>
                  <a:lnTo>
                    <a:pt x="2595" y="317"/>
                  </a:lnTo>
                  <a:lnTo>
                    <a:pt x="2653" y="361"/>
                  </a:lnTo>
                  <a:lnTo>
                    <a:pt x="2708" y="407"/>
                  </a:lnTo>
                  <a:lnTo>
                    <a:pt x="2760" y="455"/>
                  </a:lnTo>
                  <a:lnTo>
                    <a:pt x="2811" y="506"/>
                  </a:lnTo>
                  <a:lnTo>
                    <a:pt x="2859" y="559"/>
                  </a:lnTo>
                  <a:lnTo>
                    <a:pt x="2904" y="614"/>
                  </a:lnTo>
                  <a:lnTo>
                    <a:pt x="2947" y="671"/>
                  </a:lnTo>
                  <a:lnTo>
                    <a:pt x="2988" y="730"/>
                  </a:lnTo>
                  <a:lnTo>
                    <a:pt x="3025" y="791"/>
                  </a:lnTo>
                  <a:lnTo>
                    <a:pt x="3060" y="853"/>
                  </a:lnTo>
                  <a:lnTo>
                    <a:pt x="3092" y="917"/>
                  </a:lnTo>
                  <a:lnTo>
                    <a:pt x="3121" y="983"/>
                  </a:lnTo>
                  <a:lnTo>
                    <a:pt x="3147" y="1050"/>
                  </a:lnTo>
                  <a:lnTo>
                    <a:pt x="3169" y="1119"/>
                  </a:lnTo>
                  <a:lnTo>
                    <a:pt x="3189" y="1189"/>
                  </a:lnTo>
                  <a:lnTo>
                    <a:pt x="3205" y="1260"/>
                  </a:lnTo>
                  <a:lnTo>
                    <a:pt x="3217" y="1332"/>
                  </a:lnTo>
                  <a:lnTo>
                    <a:pt x="3227" y="1406"/>
                  </a:lnTo>
                  <a:lnTo>
                    <a:pt x="3232" y="1480"/>
                  </a:lnTo>
                  <a:lnTo>
                    <a:pt x="3234" y="1556"/>
                  </a:lnTo>
                  <a:lnTo>
                    <a:pt x="3232" y="1631"/>
                  </a:lnTo>
                  <a:lnTo>
                    <a:pt x="3227" y="1706"/>
                  </a:lnTo>
                  <a:lnTo>
                    <a:pt x="3217" y="1779"/>
                  </a:lnTo>
                  <a:lnTo>
                    <a:pt x="3205" y="1851"/>
                  </a:lnTo>
                  <a:lnTo>
                    <a:pt x="3189" y="1923"/>
                  </a:lnTo>
                  <a:lnTo>
                    <a:pt x="3169" y="1992"/>
                  </a:lnTo>
                  <a:lnTo>
                    <a:pt x="3147" y="2061"/>
                  </a:lnTo>
                  <a:lnTo>
                    <a:pt x="3121" y="2128"/>
                  </a:lnTo>
                  <a:lnTo>
                    <a:pt x="3092" y="2194"/>
                  </a:lnTo>
                  <a:lnTo>
                    <a:pt x="3060" y="2258"/>
                  </a:lnTo>
                  <a:lnTo>
                    <a:pt x="3025" y="2321"/>
                  </a:lnTo>
                  <a:lnTo>
                    <a:pt x="2988" y="2381"/>
                  </a:lnTo>
                  <a:lnTo>
                    <a:pt x="2947" y="2440"/>
                  </a:lnTo>
                  <a:lnTo>
                    <a:pt x="2904" y="2497"/>
                  </a:lnTo>
                  <a:lnTo>
                    <a:pt x="2859" y="2552"/>
                  </a:lnTo>
                  <a:lnTo>
                    <a:pt x="2811" y="2605"/>
                  </a:lnTo>
                  <a:lnTo>
                    <a:pt x="2760" y="2656"/>
                  </a:lnTo>
                  <a:lnTo>
                    <a:pt x="2708" y="2704"/>
                  </a:lnTo>
                  <a:lnTo>
                    <a:pt x="2653" y="2751"/>
                  </a:lnTo>
                  <a:lnTo>
                    <a:pt x="2595" y="2795"/>
                  </a:lnTo>
                  <a:lnTo>
                    <a:pt x="2536" y="2836"/>
                  </a:lnTo>
                  <a:lnTo>
                    <a:pt x="2475" y="2875"/>
                  </a:lnTo>
                  <a:lnTo>
                    <a:pt x="2412" y="2911"/>
                  </a:lnTo>
                  <a:lnTo>
                    <a:pt x="2347" y="2944"/>
                  </a:lnTo>
                  <a:lnTo>
                    <a:pt x="2280" y="2975"/>
                  </a:lnTo>
                  <a:lnTo>
                    <a:pt x="2212" y="3003"/>
                  </a:lnTo>
                  <a:lnTo>
                    <a:pt x="2142" y="3028"/>
                  </a:lnTo>
                  <a:lnTo>
                    <a:pt x="2071" y="3050"/>
                  </a:lnTo>
                  <a:lnTo>
                    <a:pt x="1998" y="3068"/>
                  </a:lnTo>
                  <a:lnTo>
                    <a:pt x="1924" y="3084"/>
                  </a:lnTo>
                  <a:lnTo>
                    <a:pt x="1849" y="3096"/>
                  </a:lnTo>
                  <a:lnTo>
                    <a:pt x="1773" y="3105"/>
                  </a:lnTo>
                  <a:lnTo>
                    <a:pt x="1695" y="3110"/>
                  </a:lnTo>
                  <a:lnTo>
                    <a:pt x="1617" y="3112"/>
                  </a:lnTo>
                  <a:lnTo>
                    <a:pt x="1539" y="3110"/>
                  </a:lnTo>
                  <a:lnTo>
                    <a:pt x="1461" y="3105"/>
                  </a:lnTo>
                  <a:lnTo>
                    <a:pt x="1385" y="3096"/>
                  </a:lnTo>
                  <a:lnTo>
                    <a:pt x="1310" y="3084"/>
                  </a:lnTo>
                  <a:lnTo>
                    <a:pt x="1236" y="3068"/>
                  </a:lnTo>
                  <a:lnTo>
                    <a:pt x="1163" y="3050"/>
                  </a:lnTo>
                  <a:lnTo>
                    <a:pt x="1092" y="3028"/>
                  </a:lnTo>
                  <a:lnTo>
                    <a:pt x="1022" y="3003"/>
                  </a:lnTo>
                  <a:lnTo>
                    <a:pt x="954" y="2975"/>
                  </a:lnTo>
                  <a:lnTo>
                    <a:pt x="887" y="2944"/>
                  </a:lnTo>
                  <a:lnTo>
                    <a:pt x="822" y="2911"/>
                  </a:lnTo>
                  <a:lnTo>
                    <a:pt x="759" y="2875"/>
                  </a:lnTo>
                  <a:lnTo>
                    <a:pt x="698" y="2836"/>
                  </a:lnTo>
                  <a:lnTo>
                    <a:pt x="639" y="2795"/>
                  </a:lnTo>
                  <a:lnTo>
                    <a:pt x="581" y="2751"/>
                  </a:lnTo>
                  <a:lnTo>
                    <a:pt x="526" y="2704"/>
                  </a:lnTo>
                  <a:lnTo>
                    <a:pt x="474" y="2656"/>
                  </a:lnTo>
                  <a:lnTo>
                    <a:pt x="423" y="2605"/>
                  </a:lnTo>
                  <a:lnTo>
                    <a:pt x="375" y="2552"/>
                  </a:lnTo>
                  <a:lnTo>
                    <a:pt x="330" y="2497"/>
                  </a:lnTo>
                  <a:lnTo>
                    <a:pt x="287" y="2440"/>
                  </a:lnTo>
                  <a:lnTo>
                    <a:pt x="246" y="2381"/>
                  </a:lnTo>
                  <a:lnTo>
                    <a:pt x="209" y="2321"/>
                  </a:lnTo>
                  <a:lnTo>
                    <a:pt x="174" y="2258"/>
                  </a:lnTo>
                  <a:lnTo>
                    <a:pt x="142" y="2194"/>
                  </a:lnTo>
                  <a:lnTo>
                    <a:pt x="113" y="2128"/>
                  </a:lnTo>
                  <a:lnTo>
                    <a:pt x="87" y="2061"/>
                  </a:lnTo>
                  <a:lnTo>
                    <a:pt x="65" y="1992"/>
                  </a:lnTo>
                  <a:lnTo>
                    <a:pt x="45" y="1923"/>
                  </a:lnTo>
                  <a:lnTo>
                    <a:pt x="29" y="1851"/>
                  </a:lnTo>
                  <a:lnTo>
                    <a:pt x="17" y="1779"/>
                  </a:lnTo>
                  <a:lnTo>
                    <a:pt x="7" y="1706"/>
                  </a:lnTo>
                  <a:lnTo>
                    <a:pt x="2" y="1631"/>
                  </a:lnTo>
                  <a:lnTo>
                    <a:pt x="0" y="1556"/>
                  </a:lnTo>
                  <a:close/>
                  <a:moveTo>
                    <a:pt x="94" y="1556"/>
                  </a:moveTo>
                  <a:lnTo>
                    <a:pt x="96" y="1631"/>
                  </a:lnTo>
                  <a:lnTo>
                    <a:pt x="101" y="1705"/>
                  </a:lnTo>
                  <a:lnTo>
                    <a:pt x="111" y="1778"/>
                  </a:lnTo>
                  <a:lnTo>
                    <a:pt x="125" y="1850"/>
                  </a:lnTo>
                  <a:lnTo>
                    <a:pt x="142" y="1921"/>
                  </a:lnTo>
                  <a:lnTo>
                    <a:pt x="162" y="1991"/>
                  </a:lnTo>
                  <a:lnTo>
                    <a:pt x="186" y="2058"/>
                  </a:lnTo>
                  <a:lnTo>
                    <a:pt x="213" y="2125"/>
                  </a:lnTo>
                  <a:lnTo>
                    <a:pt x="244" y="2190"/>
                  </a:lnTo>
                  <a:lnTo>
                    <a:pt x="277" y="2253"/>
                  </a:lnTo>
                  <a:lnTo>
                    <a:pt x="314" y="2314"/>
                  </a:lnTo>
                  <a:lnTo>
                    <a:pt x="354" y="2373"/>
                  </a:lnTo>
                  <a:lnTo>
                    <a:pt x="396" y="2431"/>
                  </a:lnTo>
                  <a:lnTo>
                    <a:pt x="441" y="2486"/>
                  </a:lnTo>
                  <a:lnTo>
                    <a:pt x="489" y="2539"/>
                  </a:lnTo>
                  <a:lnTo>
                    <a:pt x="540" y="2590"/>
                  </a:lnTo>
                  <a:lnTo>
                    <a:pt x="593" y="2638"/>
                  </a:lnTo>
                  <a:lnTo>
                    <a:pt x="648" y="2684"/>
                  </a:lnTo>
                  <a:lnTo>
                    <a:pt x="706" y="2728"/>
                  </a:lnTo>
                  <a:lnTo>
                    <a:pt x="765" y="2768"/>
                  </a:lnTo>
                  <a:lnTo>
                    <a:pt x="827" y="2806"/>
                  </a:lnTo>
                  <a:lnTo>
                    <a:pt x="891" y="2842"/>
                  </a:lnTo>
                  <a:lnTo>
                    <a:pt x="957" y="2874"/>
                  </a:lnTo>
                  <a:lnTo>
                    <a:pt x="1024" y="2903"/>
                  </a:lnTo>
                  <a:lnTo>
                    <a:pt x="1093" y="2929"/>
                  </a:lnTo>
                  <a:lnTo>
                    <a:pt x="1164" y="2952"/>
                  </a:lnTo>
                  <a:lnTo>
                    <a:pt x="1236" y="2972"/>
                  </a:lnTo>
                  <a:lnTo>
                    <a:pt x="1310" y="2988"/>
                  </a:lnTo>
                  <a:lnTo>
                    <a:pt x="1385" y="3001"/>
                  </a:lnTo>
                  <a:lnTo>
                    <a:pt x="1461" y="3011"/>
                  </a:lnTo>
                  <a:lnTo>
                    <a:pt x="1539" y="3016"/>
                  </a:lnTo>
                  <a:lnTo>
                    <a:pt x="1617" y="3018"/>
                  </a:lnTo>
                  <a:lnTo>
                    <a:pt x="1695" y="3016"/>
                  </a:lnTo>
                  <a:lnTo>
                    <a:pt x="1773" y="3011"/>
                  </a:lnTo>
                  <a:lnTo>
                    <a:pt x="1849" y="3001"/>
                  </a:lnTo>
                  <a:lnTo>
                    <a:pt x="1924" y="2988"/>
                  </a:lnTo>
                  <a:lnTo>
                    <a:pt x="1998" y="2972"/>
                  </a:lnTo>
                  <a:lnTo>
                    <a:pt x="2070" y="2952"/>
                  </a:lnTo>
                  <a:lnTo>
                    <a:pt x="2141" y="2929"/>
                  </a:lnTo>
                  <a:lnTo>
                    <a:pt x="2210" y="2903"/>
                  </a:lnTo>
                  <a:lnTo>
                    <a:pt x="2277" y="2874"/>
                  </a:lnTo>
                  <a:lnTo>
                    <a:pt x="2343" y="2842"/>
                  </a:lnTo>
                  <a:lnTo>
                    <a:pt x="2407" y="2806"/>
                  </a:lnTo>
                  <a:lnTo>
                    <a:pt x="2469" y="2768"/>
                  </a:lnTo>
                  <a:lnTo>
                    <a:pt x="2528" y="2728"/>
                  </a:lnTo>
                  <a:lnTo>
                    <a:pt x="2586" y="2684"/>
                  </a:lnTo>
                  <a:lnTo>
                    <a:pt x="2641" y="2638"/>
                  </a:lnTo>
                  <a:lnTo>
                    <a:pt x="2694" y="2590"/>
                  </a:lnTo>
                  <a:lnTo>
                    <a:pt x="2745" y="2539"/>
                  </a:lnTo>
                  <a:lnTo>
                    <a:pt x="2793" y="2486"/>
                  </a:lnTo>
                  <a:lnTo>
                    <a:pt x="2838" y="2431"/>
                  </a:lnTo>
                  <a:lnTo>
                    <a:pt x="2880" y="2373"/>
                  </a:lnTo>
                  <a:lnTo>
                    <a:pt x="2920" y="2314"/>
                  </a:lnTo>
                  <a:lnTo>
                    <a:pt x="2957" y="2253"/>
                  </a:lnTo>
                  <a:lnTo>
                    <a:pt x="2990" y="2190"/>
                  </a:lnTo>
                  <a:lnTo>
                    <a:pt x="3021" y="2125"/>
                  </a:lnTo>
                  <a:lnTo>
                    <a:pt x="3048" y="2058"/>
                  </a:lnTo>
                  <a:lnTo>
                    <a:pt x="3072" y="1991"/>
                  </a:lnTo>
                  <a:lnTo>
                    <a:pt x="3092" y="1921"/>
                  </a:lnTo>
                  <a:lnTo>
                    <a:pt x="3109" y="1850"/>
                  </a:lnTo>
                  <a:lnTo>
                    <a:pt x="3123" y="1778"/>
                  </a:lnTo>
                  <a:lnTo>
                    <a:pt x="3133" y="1705"/>
                  </a:lnTo>
                  <a:lnTo>
                    <a:pt x="3138" y="1631"/>
                  </a:lnTo>
                  <a:lnTo>
                    <a:pt x="3140" y="1556"/>
                  </a:lnTo>
                  <a:lnTo>
                    <a:pt x="3138" y="1480"/>
                  </a:lnTo>
                  <a:lnTo>
                    <a:pt x="3133" y="1406"/>
                  </a:lnTo>
                  <a:lnTo>
                    <a:pt x="3123" y="1333"/>
                  </a:lnTo>
                  <a:lnTo>
                    <a:pt x="3109" y="1261"/>
                  </a:lnTo>
                  <a:lnTo>
                    <a:pt x="3092" y="1190"/>
                  </a:lnTo>
                  <a:lnTo>
                    <a:pt x="3072" y="1121"/>
                  </a:lnTo>
                  <a:lnTo>
                    <a:pt x="3048" y="1053"/>
                  </a:lnTo>
                  <a:lnTo>
                    <a:pt x="3021" y="986"/>
                  </a:lnTo>
                  <a:lnTo>
                    <a:pt x="2990" y="922"/>
                  </a:lnTo>
                  <a:lnTo>
                    <a:pt x="2957" y="859"/>
                  </a:lnTo>
                  <a:lnTo>
                    <a:pt x="2920" y="797"/>
                  </a:lnTo>
                  <a:lnTo>
                    <a:pt x="2880" y="738"/>
                  </a:lnTo>
                  <a:lnTo>
                    <a:pt x="2838" y="681"/>
                  </a:lnTo>
                  <a:lnTo>
                    <a:pt x="2793" y="625"/>
                  </a:lnTo>
                  <a:lnTo>
                    <a:pt x="2745" y="572"/>
                  </a:lnTo>
                  <a:lnTo>
                    <a:pt x="2694" y="522"/>
                  </a:lnTo>
                  <a:lnTo>
                    <a:pt x="2641" y="473"/>
                  </a:lnTo>
                  <a:lnTo>
                    <a:pt x="2586" y="427"/>
                  </a:lnTo>
                  <a:lnTo>
                    <a:pt x="2528" y="384"/>
                  </a:lnTo>
                  <a:lnTo>
                    <a:pt x="2469" y="343"/>
                  </a:lnTo>
                  <a:lnTo>
                    <a:pt x="2407" y="305"/>
                  </a:lnTo>
                  <a:lnTo>
                    <a:pt x="2343" y="270"/>
                  </a:lnTo>
                  <a:lnTo>
                    <a:pt x="2277" y="237"/>
                  </a:lnTo>
                  <a:lnTo>
                    <a:pt x="2210" y="208"/>
                  </a:lnTo>
                  <a:lnTo>
                    <a:pt x="2141" y="182"/>
                  </a:lnTo>
                  <a:lnTo>
                    <a:pt x="2070" y="159"/>
                  </a:lnTo>
                  <a:lnTo>
                    <a:pt x="1998" y="139"/>
                  </a:lnTo>
                  <a:lnTo>
                    <a:pt x="1924" y="123"/>
                  </a:lnTo>
                  <a:lnTo>
                    <a:pt x="1849" y="110"/>
                  </a:lnTo>
                  <a:lnTo>
                    <a:pt x="1773" y="101"/>
                  </a:lnTo>
                  <a:lnTo>
                    <a:pt x="1695" y="95"/>
                  </a:lnTo>
                  <a:lnTo>
                    <a:pt x="1617" y="93"/>
                  </a:lnTo>
                  <a:lnTo>
                    <a:pt x="1539" y="95"/>
                  </a:lnTo>
                  <a:lnTo>
                    <a:pt x="1461" y="101"/>
                  </a:lnTo>
                  <a:lnTo>
                    <a:pt x="1385" y="110"/>
                  </a:lnTo>
                  <a:lnTo>
                    <a:pt x="1310" y="123"/>
                  </a:lnTo>
                  <a:lnTo>
                    <a:pt x="1236" y="139"/>
                  </a:lnTo>
                  <a:lnTo>
                    <a:pt x="1164" y="159"/>
                  </a:lnTo>
                  <a:lnTo>
                    <a:pt x="1093" y="182"/>
                  </a:lnTo>
                  <a:lnTo>
                    <a:pt x="1024" y="208"/>
                  </a:lnTo>
                  <a:lnTo>
                    <a:pt x="957" y="237"/>
                  </a:lnTo>
                  <a:lnTo>
                    <a:pt x="891" y="270"/>
                  </a:lnTo>
                  <a:lnTo>
                    <a:pt x="827" y="305"/>
                  </a:lnTo>
                  <a:lnTo>
                    <a:pt x="765" y="343"/>
                  </a:lnTo>
                  <a:lnTo>
                    <a:pt x="706" y="384"/>
                  </a:lnTo>
                  <a:lnTo>
                    <a:pt x="648" y="427"/>
                  </a:lnTo>
                  <a:lnTo>
                    <a:pt x="593" y="473"/>
                  </a:lnTo>
                  <a:lnTo>
                    <a:pt x="540" y="522"/>
                  </a:lnTo>
                  <a:lnTo>
                    <a:pt x="489" y="572"/>
                  </a:lnTo>
                  <a:lnTo>
                    <a:pt x="441" y="625"/>
                  </a:lnTo>
                  <a:lnTo>
                    <a:pt x="396" y="681"/>
                  </a:lnTo>
                  <a:lnTo>
                    <a:pt x="354" y="738"/>
                  </a:lnTo>
                  <a:lnTo>
                    <a:pt x="314" y="797"/>
                  </a:lnTo>
                  <a:lnTo>
                    <a:pt x="277" y="859"/>
                  </a:lnTo>
                  <a:lnTo>
                    <a:pt x="244" y="922"/>
                  </a:lnTo>
                  <a:lnTo>
                    <a:pt x="213" y="986"/>
                  </a:lnTo>
                  <a:lnTo>
                    <a:pt x="186" y="1053"/>
                  </a:lnTo>
                  <a:lnTo>
                    <a:pt x="162" y="1121"/>
                  </a:lnTo>
                  <a:lnTo>
                    <a:pt x="142" y="1190"/>
                  </a:lnTo>
                  <a:lnTo>
                    <a:pt x="125" y="1261"/>
                  </a:lnTo>
                  <a:lnTo>
                    <a:pt x="111" y="1333"/>
                  </a:lnTo>
                  <a:lnTo>
                    <a:pt x="101" y="1406"/>
                  </a:lnTo>
                  <a:lnTo>
                    <a:pt x="96" y="1480"/>
                  </a:lnTo>
                  <a:lnTo>
                    <a:pt x="94" y="1556"/>
                  </a:lnTo>
                  <a:close/>
                </a:path>
              </a:pathLst>
            </a:custGeom>
            <a:noFill/>
            <a:ln w="12700">
              <a:solidFill>
                <a:srgbClr val="333E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grpSp>
      <p:sp>
        <p:nvSpPr>
          <p:cNvPr id="18" name="مستطيل 17"/>
          <p:cNvSpPr/>
          <p:nvPr/>
        </p:nvSpPr>
        <p:spPr>
          <a:xfrm>
            <a:off x="3132949" y="35766102"/>
            <a:ext cx="3722494" cy="830997"/>
          </a:xfrm>
          <a:prstGeom prst="rect">
            <a:avLst/>
          </a:prstGeom>
        </p:spPr>
        <p:txBody>
          <a:bodyPr wrap="none">
            <a:spAutoFit/>
          </a:bodyPr>
          <a:lstStyle/>
          <a:p>
            <a:r>
              <a:rPr lang="en-GB" sz="4800" b="1" dirty="0">
                <a:latin typeface="Times New Roman" panose="02020603050405020304" pitchFamily="18" charset="0"/>
                <a:cs typeface="Times New Roman" panose="02020603050405020304" pitchFamily="18" charset="0"/>
              </a:rPr>
              <a:t>THIN FILM:</a:t>
            </a:r>
          </a:p>
        </p:txBody>
      </p:sp>
      <p:sp>
        <p:nvSpPr>
          <p:cNvPr id="23" name="مستطيل 22"/>
          <p:cNvSpPr/>
          <p:nvPr/>
        </p:nvSpPr>
        <p:spPr>
          <a:xfrm>
            <a:off x="12348912" y="16077888"/>
            <a:ext cx="6917278" cy="830997"/>
          </a:xfrm>
          <a:prstGeom prst="rect">
            <a:avLst/>
          </a:prstGeom>
        </p:spPr>
        <p:txBody>
          <a:bodyPr wrap="none">
            <a:spAutoFit/>
          </a:bodyPr>
          <a:lstStyle/>
          <a:p>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NUMERICAL</a:t>
            </a:r>
            <a:r>
              <a:rPr lang="en-US" sz="4800" dirty="0">
                <a:solidFill>
                  <a:srgbClr val="000000"/>
                </a:solidFill>
                <a:ea typeface="Times New Roman" panose="02020603050405020304" pitchFamily="18" charset="0"/>
              </a:rPr>
              <a:t>  </a:t>
            </a:r>
            <a:r>
              <a:rPr lang="en-US" sz="4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4800" b="1" dirty="0">
                <a:latin typeface="Times New Roman" panose="02020603050405020304" pitchFamily="18" charset="0"/>
                <a:cs typeface="Times New Roman" panose="02020603050405020304" pitchFamily="18" charset="0"/>
              </a:rPr>
              <a:t>ODEL:</a:t>
            </a:r>
            <a:endParaRPr lang="ar-SA" sz="4800" b="1" dirty="0">
              <a:latin typeface="Times New Roman" panose="02020603050405020304" pitchFamily="18" charset="0"/>
              <a:cs typeface="Times New Roman" panose="02020603050405020304" pitchFamily="18" charset="0"/>
            </a:endParaRPr>
          </a:p>
        </p:txBody>
      </p:sp>
      <p:pic>
        <p:nvPicPr>
          <p:cNvPr id="50" name="image87.jpeg"/>
          <p:cNvPicPr/>
          <p:nvPr/>
        </p:nvPicPr>
        <p:blipFill>
          <a:blip r:embed="rId6" cstate="print"/>
          <a:stretch>
            <a:fillRect/>
          </a:stretch>
        </p:blipFill>
        <p:spPr>
          <a:xfrm>
            <a:off x="11079234" y="26704929"/>
            <a:ext cx="4901488" cy="4365453"/>
          </a:xfrm>
          <a:prstGeom prst="rect">
            <a:avLst/>
          </a:prstGeom>
        </p:spPr>
      </p:pic>
      <p:pic>
        <p:nvPicPr>
          <p:cNvPr id="51" name="image88.png"/>
          <p:cNvPicPr/>
          <p:nvPr/>
        </p:nvPicPr>
        <p:blipFill>
          <a:blip r:embed="rId7" cstate="print"/>
          <a:stretch>
            <a:fillRect/>
          </a:stretch>
        </p:blipFill>
        <p:spPr>
          <a:xfrm>
            <a:off x="15894954" y="27311352"/>
            <a:ext cx="4810746" cy="3512745"/>
          </a:xfrm>
          <a:prstGeom prst="rect">
            <a:avLst/>
          </a:prstGeom>
        </p:spPr>
      </p:pic>
      <p:sp>
        <p:nvSpPr>
          <p:cNvPr id="28" name="مستطيل 27"/>
          <p:cNvSpPr/>
          <p:nvPr/>
        </p:nvSpPr>
        <p:spPr>
          <a:xfrm>
            <a:off x="13793068" y="25029192"/>
            <a:ext cx="4262642" cy="830997"/>
          </a:xfrm>
          <a:prstGeom prst="rect">
            <a:avLst/>
          </a:prstGeom>
        </p:spPr>
        <p:txBody>
          <a:bodyPr wrap="none">
            <a:spAutoFit/>
          </a:bodyPr>
          <a:lstStyle/>
          <a:p>
            <a:r>
              <a:rPr lang="en-US" sz="4800" b="1" dirty="0">
                <a:latin typeface="Times New Roman" panose="02020603050405020304" pitchFamily="18" charset="0"/>
                <a:ea typeface="Times New Roman" panose="02020603050405020304" pitchFamily="18" charset="0"/>
              </a:rPr>
              <a:t>VALIDATION:</a:t>
            </a:r>
            <a:endParaRPr lang="ar-SA" sz="4800" b="1" dirty="0"/>
          </a:p>
        </p:txBody>
      </p:sp>
      <p:grpSp>
        <p:nvGrpSpPr>
          <p:cNvPr id="54" name="Group 6"/>
          <p:cNvGrpSpPr>
            <a:grpSpLocks/>
          </p:cNvGrpSpPr>
          <p:nvPr/>
        </p:nvGrpSpPr>
        <p:grpSpPr bwMode="auto">
          <a:xfrm>
            <a:off x="10844639" y="32860332"/>
            <a:ext cx="4962914" cy="4193226"/>
            <a:chOff x="1838" y="279"/>
            <a:chExt cx="7718" cy="5857"/>
          </a:xfrm>
        </p:grpSpPr>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38" y="278"/>
              <a:ext cx="7718" cy="5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8"/>
            <p:cNvSpPr>
              <a:spLocks noChangeArrowheads="1"/>
            </p:cNvSpPr>
            <p:nvPr/>
          </p:nvSpPr>
          <p:spPr bwMode="auto">
            <a:xfrm>
              <a:off x="6842" y="697"/>
              <a:ext cx="2062" cy="2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ar-SA"/>
            </a:p>
          </p:txBody>
        </p:sp>
        <p:sp>
          <p:nvSpPr>
            <p:cNvPr id="56" name="Rectangle 9"/>
            <p:cNvSpPr>
              <a:spLocks noChangeArrowheads="1"/>
            </p:cNvSpPr>
            <p:nvPr/>
          </p:nvSpPr>
          <p:spPr bwMode="auto">
            <a:xfrm>
              <a:off x="6842" y="697"/>
              <a:ext cx="2062" cy="299"/>
            </a:xfrm>
            <a:prstGeom prst="rect">
              <a:avLst/>
            </a:prstGeom>
            <a:noFill/>
            <a:ln w="127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grpSp>
      <p:pic>
        <p:nvPicPr>
          <p:cNvPr id="69" name="image91.jpeg"/>
          <p:cNvPicPr/>
          <p:nvPr/>
        </p:nvPicPr>
        <p:blipFill>
          <a:blip r:embed="rId9" cstate="print"/>
          <a:stretch>
            <a:fillRect/>
          </a:stretch>
        </p:blipFill>
        <p:spPr>
          <a:xfrm>
            <a:off x="12806747" y="37163089"/>
            <a:ext cx="5858544" cy="4230682"/>
          </a:xfrm>
          <a:prstGeom prst="rect">
            <a:avLst/>
          </a:prstGeom>
        </p:spPr>
      </p:pic>
      <p:sp>
        <p:nvSpPr>
          <p:cNvPr id="57" name="مستطيل 56"/>
          <p:cNvSpPr/>
          <p:nvPr/>
        </p:nvSpPr>
        <p:spPr>
          <a:xfrm>
            <a:off x="11084840" y="31178390"/>
            <a:ext cx="10128157" cy="830997"/>
          </a:xfrm>
          <a:prstGeom prst="rect">
            <a:avLst/>
          </a:prstGeom>
        </p:spPr>
        <p:txBody>
          <a:bodyPr wrap="none">
            <a:spAutoFit/>
          </a:bodyPr>
          <a:lstStyle/>
          <a:p>
            <a:r>
              <a:rPr lang="en-US" sz="4800" b="1" dirty="0">
                <a:latin typeface="Times New Roman" panose="02020603050405020304" pitchFamily="18" charset="0"/>
                <a:ea typeface="Times New Roman" panose="02020603050405020304" pitchFamily="18" charset="0"/>
              </a:rPr>
              <a:t>RESULTS OPTICAL PROPERTIES:</a:t>
            </a:r>
            <a:endParaRPr lang="ar-SA" sz="4800" b="1" dirty="0"/>
          </a:p>
        </p:txBody>
      </p:sp>
      <p:pic>
        <p:nvPicPr>
          <p:cNvPr id="68" name="image90.jpeg"/>
          <p:cNvPicPr/>
          <p:nvPr/>
        </p:nvPicPr>
        <p:blipFill>
          <a:blip r:embed="rId10" cstate="print"/>
          <a:stretch>
            <a:fillRect/>
          </a:stretch>
        </p:blipFill>
        <p:spPr>
          <a:xfrm>
            <a:off x="16251075" y="32485559"/>
            <a:ext cx="4962914" cy="4620397"/>
          </a:xfrm>
          <a:prstGeom prst="rect">
            <a:avLst/>
          </a:prstGeom>
        </p:spPr>
      </p:pic>
      <p:sp>
        <p:nvSpPr>
          <p:cNvPr id="30" name="مستطيل 29">
            <a:extLst>
              <a:ext uri="{FF2B5EF4-FFF2-40B4-BE49-F238E27FC236}">
                <a16:creationId xmlns:a16="http://schemas.microsoft.com/office/drawing/2014/main" id="{C2D3C69B-FD90-420C-DD7C-929307AECA92}"/>
              </a:ext>
            </a:extLst>
          </p:cNvPr>
          <p:cNvSpPr/>
          <p:nvPr/>
        </p:nvSpPr>
        <p:spPr bwMode="auto">
          <a:xfrm>
            <a:off x="11740248" y="24314232"/>
            <a:ext cx="4184142" cy="57039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r>
              <a:rPr lang="en-US" sz="1800" dirty="0"/>
              <a:t>3D model to test the optical properties </a:t>
            </a:r>
            <a:endParaRPr kumimoji="0" lang="en-US" sz="1800" i="0" u="none" strike="noStrike" cap="none" normalizeH="0" baseline="0" dirty="0">
              <a:ln>
                <a:noFill/>
              </a:ln>
              <a:solidFill>
                <a:schemeClr val="tx1"/>
              </a:solidFill>
              <a:effectLst/>
              <a:latin typeface="Arial" charset="0"/>
            </a:endParaRPr>
          </a:p>
        </p:txBody>
      </p:sp>
      <p:sp>
        <p:nvSpPr>
          <p:cNvPr id="47" name="مستطيل 46">
            <a:extLst>
              <a:ext uri="{FF2B5EF4-FFF2-40B4-BE49-F238E27FC236}">
                <a16:creationId xmlns:a16="http://schemas.microsoft.com/office/drawing/2014/main" id="{D7C86162-3C13-B204-C64D-1D6AB7B3426B}"/>
              </a:ext>
            </a:extLst>
          </p:cNvPr>
          <p:cNvSpPr/>
          <p:nvPr/>
        </p:nvSpPr>
        <p:spPr>
          <a:xfrm>
            <a:off x="22344745" y="16619864"/>
            <a:ext cx="9302355" cy="769441"/>
          </a:xfrm>
          <a:prstGeom prst="rect">
            <a:avLst/>
          </a:prstGeom>
        </p:spPr>
        <p:txBody>
          <a:bodyPr wrap="none">
            <a:spAutoFit/>
          </a:bodyPr>
          <a:lstStyle/>
          <a:p>
            <a:r>
              <a:rPr lang="en-US" sz="4400" b="1" dirty="0">
                <a:latin typeface="Times New Roman" panose="02020603050405020304" pitchFamily="18" charset="0"/>
                <a:ea typeface="Times New Roman" panose="02020603050405020304" pitchFamily="18" charset="0"/>
              </a:rPr>
              <a:t>RESULTS OPTICAL PROPERTIES:</a:t>
            </a:r>
            <a:endParaRPr lang="ar-SA" sz="4400" b="1" dirty="0"/>
          </a:p>
        </p:txBody>
      </p:sp>
      <p:pic>
        <p:nvPicPr>
          <p:cNvPr id="48" name="صورة 47">
            <a:extLst>
              <a:ext uri="{FF2B5EF4-FFF2-40B4-BE49-F238E27FC236}">
                <a16:creationId xmlns:a16="http://schemas.microsoft.com/office/drawing/2014/main" id="{0E02638E-7E12-3C0F-FB62-F6AF9EFEC34C}"/>
              </a:ext>
            </a:extLst>
          </p:cNvPr>
          <p:cNvPicPr>
            <a:picLocks noChangeAspect="1"/>
          </p:cNvPicPr>
          <p:nvPr/>
        </p:nvPicPr>
        <p:blipFill>
          <a:blip r:embed="rId11"/>
          <a:stretch>
            <a:fillRect/>
          </a:stretch>
        </p:blipFill>
        <p:spPr>
          <a:xfrm>
            <a:off x="21997167" y="17608313"/>
            <a:ext cx="5050609" cy="3378764"/>
          </a:xfrm>
          <a:prstGeom prst="rect">
            <a:avLst/>
          </a:prstGeom>
        </p:spPr>
      </p:pic>
      <p:pic>
        <p:nvPicPr>
          <p:cNvPr id="52" name="صورة 51">
            <a:extLst>
              <a:ext uri="{FF2B5EF4-FFF2-40B4-BE49-F238E27FC236}">
                <a16:creationId xmlns:a16="http://schemas.microsoft.com/office/drawing/2014/main" id="{15D2EE59-C7A2-7C61-72D5-FA3456DA855C}"/>
              </a:ext>
            </a:extLst>
          </p:cNvPr>
          <p:cNvPicPr>
            <a:picLocks noChangeAspect="1"/>
          </p:cNvPicPr>
          <p:nvPr/>
        </p:nvPicPr>
        <p:blipFill>
          <a:blip r:embed="rId12"/>
          <a:stretch>
            <a:fillRect/>
          </a:stretch>
        </p:blipFill>
        <p:spPr>
          <a:xfrm>
            <a:off x="27276818" y="17609865"/>
            <a:ext cx="5047985" cy="3378761"/>
          </a:xfrm>
          <a:prstGeom prst="rect">
            <a:avLst/>
          </a:prstGeom>
        </p:spPr>
      </p:pic>
      <p:pic>
        <p:nvPicPr>
          <p:cNvPr id="53" name="صورة 52">
            <a:extLst>
              <a:ext uri="{FF2B5EF4-FFF2-40B4-BE49-F238E27FC236}">
                <a16:creationId xmlns:a16="http://schemas.microsoft.com/office/drawing/2014/main" id="{A4701F9F-3B09-E492-B8C0-19A28DC20868}"/>
              </a:ext>
            </a:extLst>
          </p:cNvPr>
          <p:cNvPicPr>
            <a:picLocks noChangeAspect="1"/>
          </p:cNvPicPr>
          <p:nvPr/>
        </p:nvPicPr>
        <p:blipFill>
          <a:blip r:embed="rId13"/>
          <a:stretch>
            <a:fillRect/>
          </a:stretch>
        </p:blipFill>
        <p:spPr>
          <a:xfrm>
            <a:off x="21997167" y="22006085"/>
            <a:ext cx="4324192" cy="3738624"/>
          </a:xfrm>
          <a:prstGeom prst="rect">
            <a:avLst/>
          </a:prstGeom>
        </p:spPr>
      </p:pic>
      <p:sp>
        <p:nvSpPr>
          <p:cNvPr id="62" name="مستطيل 61">
            <a:extLst>
              <a:ext uri="{FF2B5EF4-FFF2-40B4-BE49-F238E27FC236}">
                <a16:creationId xmlns:a16="http://schemas.microsoft.com/office/drawing/2014/main" id="{F2ECFDF4-DE25-564D-E8E6-B383B51BB0B9}"/>
              </a:ext>
            </a:extLst>
          </p:cNvPr>
          <p:cNvSpPr/>
          <p:nvPr/>
        </p:nvSpPr>
        <p:spPr>
          <a:xfrm>
            <a:off x="22294108" y="21046413"/>
            <a:ext cx="9965420" cy="769441"/>
          </a:xfrm>
          <a:prstGeom prst="rect">
            <a:avLst/>
          </a:prstGeom>
        </p:spPr>
        <p:txBody>
          <a:bodyPr wrap="none">
            <a:spAutoFit/>
          </a:bodyPr>
          <a:lstStyle/>
          <a:p>
            <a:r>
              <a:rPr lang="en-US" sz="4400" b="1" dirty="0">
                <a:latin typeface="Times New Roman" panose="02020603050405020304" pitchFamily="18" charset="0"/>
                <a:ea typeface="Times New Roman" panose="02020603050405020304" pitchFamily="18" charset="0"/>
              </a:rPr>
              <a:t>RESULTS SOLAR CELL I</a:t>
            </a:r>
            <a:r>
              <a:rPr lang="ar-SA" sz="4400" b="1" dirty="0">
                <a:latin typeface="Times New Roman" panose="02020603050405020304" pitchFamily="18" charset="0"/>
                <a:ea typeface="Times New Roman" panose="02020603050405020304" pitchFamily="18" charset="0"/>
              </a:rPr>
              <a:t>-</a:t>
            </a:r>
            <a:r>
              <a:rPr lang="en-US" sz="4400" b="1" dirty="0">
                <a:latin typeface="Times New Roman" panose="02020603050405020304" pitchFamily="18" charset="0"/>
                <a:ea typeface="Times New Roman" panose="02020603050405020304" pitchFamily="18" charset="0"/>
              </a:rPr>
              <a:t>V CURVE :</a:t>
            </a:r>
            <a:endParaRPr lang="ar-SA" sz="4400" b="1" dirty="0"/>
          </a:p>
        </p:txBody>
      </p:sp>
      <p:sp>
        <p:nvSpPr>
          <p:cNvPr id="64" name="مربع نص 63">
            <a:extLst>
              <a:ext uri="{FF2B5EF4-FFF2-40B4-BE49-F238E27FC236}">
                <a16:creationId xmlns:a16="http://schemas.microsoft.com/office/drawing/2014/main" id="{15048ED0-E5C0-DB20-9ECA-327E6D09E05A}"/>
              </a:ext>
            </a:extLst>
          </p:cNvPr>
          <p:cNvSpPr txBox="1"/>
          <p:nvPr/>
        </p:nvSpPr>
        <p:spPr>
          <a:xfrm>
            <a:off x="11836727" y="26127803"/>
            <a:ext cx="8713732" cy="461665"/>
          </a:xfrm>
          <a:prstGeom prst="rect">
            <a:avLst/>
          </a:prstGeom>
          <a:noFill/>
          <a:ln>
            <a:solidFill>
              <a:schemeClr val="tx1"/>
            </a:solidFill>
          </a:ln>
        </p:spPr>
        <p:txBody>
          <a:bodyPr wrap="square" rtlCol="0">
            <a:spAutoFit/>
          </a:bodyPr>
          <a:lstStyle/>
          <a:p>
            <a:r>
              <a:rPr lang="en-US" sz="2400" b="1" dirty="0">
                <a:solidFill>
                  <a:srgbClr val="000000"/>
                </a:solidFill>
                <a:latin typeface="Times New Roman" panose="02020603050405020304" pitchFamily="18" charset="0"/>
                <a:ea typeface="Times New Roman" panose="02020603050405020304" pitchFamily="18" charset="0"/>
              </a:rPr>
              <a:t>A</a:t>
            </a:r>
            <a:r>
              <a:rPr lang="en-US" sz="2400" b="1" dirty="0">
                <a:solidFill>
                  <a:srgbClr val="000000"/>
                </a:solidFill>
                <a:effectLst/>
                <a:latin typeface="Times New Roman" panose="02020603050405020304" pitchFamily="18" charset="0"/>
                <a:ea typeface="Times New Roman" panose="02020603050405020304" pitchFamily="18" charset="0"/>
              </a:rPr>
              <a:t>verage relative error between the two systems was about 2.85%.</a:t>
            </a:r>
            <a:endParaRPr lang="en-US" sz="2400" b="1" dirty="0"/>
          </a:p>
        </p:txBody>
      </p:sp>
      <p:pic>
        <p:nvPicPr>
          <p:cNvPr id="65" name="صورة 64">
            <a:extLst>
              <a:ext uri="{FF2B5EF4-FFF2-40B4-BE49-F238E27FC236}">
                <a16:creationId xmlns:a16="http://schemas.microsoft.com/office/drawing/2014/main" id="{E7B3B67E-6403-86BF-FE10-D556EEDC3C7D}"/>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20773" b="9946"/>
          <a:stretch/>
        </p:blipFill>
        <p:spPr bwMode="auto">
          <a:xfrm>
            <a:off x="22365971" y="26877644"/>
            <a:ext cx="3155449" cy="7262811"/>
          </a:xfrm>
          <a:prstGeom prst="rect">
            <a:avLst/>
          </a:prstGeom>
          <a:ln>
            <a:noFill/>
          </a:ln>
          <a:extLst>
            <a:ext uri="{53640926-AAD7-44D8-BBD7-CCE9431645EC}">
              <a14:shadowObscured xmlns:a14="http://schemas.microsoft.com/office/drawing/2010/main"/>
            </a:ext>
          </a:extLst>
        </p:spPr>
      </p:pic>
      <p:pic>
        <p:nvPicPr>
          <p:cNvPr id="66" name="صورة 65">
            <a:extLst>
              <a:ext uri="{FF2B5EF4-FFF2-40B4-BE49-F238E27FC236}">
                <a16:creationId xmlns:a16="http://schemas.microsoft.com/office/drawing/2014/main" id="{CA66B45A-861F-7AA0-9128-81B10CF5FF9D}"/>
              </a:ext>
            </a:extLst>
          </p:cNvPr>
          <p:cNvPicPr>
            <a:picLocks noChangeAspect="1"/>
          </p:cNvPicPr>
          <p:nvPr/>
        </p:nvPicPr>
        <p:blipFill rotWithShape="1">
          <a:blip r:embed="rId15"/>
          <a:srcRect l="4250" t="12465" r="16164" b="1160"/>
          <a:stretch/>
        </p:blipFill>
        <p:spPr bwMode="auto">
          <a:xfrm>
            <a:off x="29212206" y="26957207"/>
            <a:ext cx="2550737" cy="7107140"/>
          </a:xfrm>
          <a:prstGeom prst="rect">
            <a:avLst/>
          </a:prstGeom>
          <a:ln>
            <a:noFill/>
          </a:ln>
          <a:extLst>
            <a:ext uri="{53640926-AAD7-44D8-BBD7-CCE9431645EC}">
              <a14:shadowObscured xmlns:a14="http://schemas.microsoft.com/office/drawing/2010/main"/>
            </a:ext>
          </a:extLst>
        </p:spPr>
      </p:pic>
      <p:pic>
        <p:nvPicPr>
          <p:cNvPr id="70" name="صورة 69">
            <a:extLst>
              <a:ext uri="{FF2B5EF4-FFF2-40B4-BE49-F238E27FC236}">
                <a16:creationId xmlns:a16="http://schemas.microsoft.com/office/drawing/2014/main" id="{F0419444-25BA-B97F-1D1F-212398B899B2}"/>
              </a:ext>
            </a:extLst>
          </p:cNvPr>
          <p:cNvPicPr>
            <a:picLocks noChangeAspect="1"/>
          </p:cNvPicPr>
          <p:nvPr/>
        </p:nvPicPr>
        <p:blipFill rotWithShape="1">
          <a:blip r:embed="rId16"/>
          <a:srcRect l="4455" t="9467" r="8155" b="13398"/>
          <a:stretch/>
        </p:blipFill>
        <p:spPr bwMode="auto">
          <a:xfrm>
            <a:off x="25720554" y="26957207"/>
            <a:ext cx="2550736" cy="7097650"/>
          </a:xfrm>
          <a:prstGeom prst="rect">
            <a:avLst/>
          </a:prstGeom>
          <a:ln>
            <a:noFill/>
          </a:ln>
          <a:extLst>
            <a:ext uri="{53640926-AAD7-44D8-BBD7-CCE9431645EC}">
              <a14:shadowObscured xmlns:a14="http://schemas.microsoft.com/office/drawing/2010/main"/>
            </a:ext>
          </a:extLst>
        </p:spPr>
      </p:pic>
      <p:pic>
        <p:nvPicPr>
          <p:cNvPr id="72" name="صورة 71">
            <a:extLst>
              <a:ext uri="{FF2B5EF4-FFF2-40B4-BE49-F238E27FC236}">
                <a16:creationId xmlns:a16="http://schemas.microsoft.com/office/drawing/2014/main" id="{70D793B1-2FCF-EAA2-64D6-195098C4A62C}"/>
              </a:ext>
            </a:extLst>
          </p:cNvPr>
          <p:cNvPicPr>
            <a:picLocks noChangeAspect="1"/>
          </p:cNvPicPr>
          <p:nvPr/>
        </p:nvPicPr>
        <p:blipFill>
          <a:blip r:embed="rId17"/>
          <a:stretch>
            <a:fillRect/>
          </a:stretch>
        </p:blipFill>
        <p:spPr>
          <a:xfrm>
            <a:off x="27337278" y="22077215"/>
            <a:ext cx="4324192" cy="3718605"/>
          </a:xfrm>
          <a:prstGeom prst="rect">
            <a:avLst/>
          </a:prstGeom>
        </p:spPr>
      </p:pic>
      <p:sp>
        <p:nvSpPr>
          <p:cNvPr id="75" name="مستطيل 74">
            <a:extLst>
              <a:ext uri="{FF2B5EF4-FFF2-40B4-BE49-F238E27FC236}">
                <a16:creationId xmlns:a16="http://schemas.microsoft.com/office/drawing/2014/main" id="{771F3F80-5151-B2A0-25D9-5C82D9ED7E47}"/>
              </a:ext>
            </a:extLst>
          </p:cNvPr>
          <p:cNvSpPr/>
          <p:nvPr/>
        </p:nvSpPr>
        <p:spPr>
          <a:xfrm>
            <a:off x="22168721" y="25862594"/>
            <a:ext cx="10717421" cy="738664"/>
          </a:xfrm>
          <a:prstGeom prst="rect">
            <a:avLst/>
          </a:prstGeom>
        </p:spPr>
        <p:txBody>
          <a:bodyPr wrap="none">
            <a:spAutoFit/>
          </a:bodyPr>
          <a:lstStyle/>
          <a:p>
            <a:r>
              <a:rPr lang="en-US" sz="4200" b="1" dirty="0">
                <a:latin typeface="Times New Roman" panose="02020603050405020304" pitchFamily="18" charset="0"/>
                <a:ea typeface="Times New Roman" panose="02020603050405020304" pitchFamily="18" charset="0"/>
              </a:rPr>
              <a:t>RESULTS SOLAR CELL PERFORMANCE:</a:t>
            </a:r>
            <a:endParaRPr lang="ar-SA" sz="4200" b="1" dirty="0"/>
          </a:p>
        </p:txBody>
      </p:sp>
      <p:sp>
        <p:nvSpPr>
          <p:cNvPr id="76" name="مستطيل 75">
            <a:extLst>
              <a:ext uri="{FF2B5EF4-FFF2-40B4-BE49-F238E27FC236}">
                <a16:creationId xmlns:a16="http://schemas.microsoft.com/office/drawing/2014/main" id="{C523788B-A301-FF7C-FBE4-26894E881D6F}"/>
              </a:ext>
            </a:extLst>
          </p:cNvPr>
          <p:cNvSpPr/>
          <p:nvPr/>
        </p:nvSpPr>
        <p:spPr bwMode="auto">
          <a:xfrm>
            <a:off x="23639079" y="26564642"/>
            <a:ext cx="8620449" cy="2437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 diagram depicts solar cell performance with varying layer thicknesses.</a:t>
            </a:r>
          </a:p>
        </p:txBody>
      </p:sp>
      <p:sp>
        <p:nvSpPr>
          <p:cNvPr id="80" name="مستطيل 79">
            <a:extLst>
              <a:ext uri="{FF2B5EF4-FFF2-40B4-BE49-F238E27FC236}">
                <a16:creationId xmlns:a16="http://schemas.microsoft.com/office/drawing/2014/main" id="{EA79EABE-9B6E-AD7A-B449-E07432269319}"/>
              </a:ext>
            </a:extLst>
          </p:cNvPr>
          <p:cNvSpPr/>
          <p:nvPr/>
        </p:nvSpPr>
        <p:spPr bwMode="auto">
          <a:xfrm>
            <a:off x="26895496" y="26539364"/>
            <a:ext cx="783606" cy="38171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r>
              <a:rPr lang="en-US" sz="2400" dirty="0">
                <a:solidFill>
                  <a:srgbClr val="000000"/>
                </a:solidFill>
                <a:effectLst/>
                <a:latin typeface="Times New Roman" panose="02020603050405020304" pitchFamily="18" charset="0"/>
                <a:ea typeface="Times New Roman" panose="02020603050405020304" pitchFamily="18" charset="0"/>
              </a:rPr>
              <a:t> </a:t>
            </a:r>
            <a:endParaRPr kumimoji="0" lang="en-US" b="0" i="0" u="none" strike="noStrike" cap="none" normalizeH="0" baseline="0" dirty="0">
              <a:ln>
                <a:noFill/>
              </a:ln>
              <a:solidFill>
                <a:schemeClr val="tx1"/>
              </a:solidFill>
              <a:effectLst/>
              <a:latin typeface="Arial" charset="0"/>
            </a:endParaRPr>
          </a:p>
        </p:txBody>
      </p:sp>
      <p:pic>
        <p:nvPicPr>
          <p:cNvPr id="82" name="صورة 81">
            <a:extLst>
              <a:ext uri="{FF2B5EF4-FFF2-40B4-BE49-F238E27FC236}">
                <a16:creationId xmlns:a16="http://schemas.microsoft.com/office/drawing/2014/main" id="{5B889814-467E-5502-D7E2-461F02B0F9B1}"/>
              </a:ext>
            </a:extLst>
          </p:cNvPr>
          <p:cNvPicPr>
            <a:picLocks noChangeAspect="1"/>
          </p:cNvPicPr>
          <p:nvPr/>
        </p:nvPicPr>
        <p:blipFill>
          <a:blip r:embed="rId18"/>
          <a:stretch>
            <a:fillRect/>
          </a:stretch>
        </p:blipFill>
        <p:spPr>
          <a:xfrm>
            <a:off x="28831918" y="11299415"/>
            <a:ext cx="3784632" cy="5144078"/>
          </a:xfrm>
          <a:prstGeom prst="rect">
            <a:avLst/>
          </a:prstGeom>
        </p:spPr>
      </p:pic>
      <p:sp>
        <p:nvSpPr>
          <p:cNvPr id="83" name="مستطيل 82">
            <a:extLst>
              <a:ext uri="{FF2B5EF4-FFF2-40B4-BE49-F238E27FC236}">
                <a16:creationId xmlns:a16="http://schemas.microsoft.com/office/drawing/2014/main" id="{5F4BAF72-C9CE-9A6B-9C3A-851A3DB9CA15}"/>
              </a:ext>
            </a:extLst>
          </p:cNvPr>
          <p:cNvSpPr/>
          <p:nvPr/>
        </p:nvSpPr>
        <p:spPr>
          <a:xfrm>
            <a:off x="23976232" y="10302799"/>
            <a:ext cx="6421951" cy="1015663"/>
          </a:xfrm>
          <a:prstGeom prst="rect">
            <a:avLst/>
          </a:prstGeom>
        </p:spPr>
        <p:txBody>
          <a:bodyPr wrap="none">
            <a:spAutoFit/>
          </a:bodyPr>
          <a:lstStyle/>
          <a:p>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Numerical</a:t>
            </a:r>
            <a:r>
              <a:rPr lang="en-US" sz="6000" dirty="0">
                <a:solidFill>
                  <a:srgbClr val="000000"/>
                </a:solidFill>
                <a:ea typeface="Times New Roman" panose="02020603050405020304" pitchFamily="18" charset="0"/>
              </a:rPr>
              <a:t>  </a:t>
            </a:r>
            <a:r>
              <a:rPr lang="en-US" sz="6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en-US" sz="6000" b="1" dirty="0">
                <a:latin typeface="Times New Roman" panose="02020603050405020304" pitchFamily="18" charset="0"/>
                <a:cs typeface="Times New Roman" panose="02020603050405020304" pitchFamily="18" charset="0"/>
              </a:rPr>
              <a:t>odel:</a:t>
            </a:r>
            <a:endParaRPr lang="ar-SA" sz="6000" b="1" dirty="0">
              <a:latin typeface="Times New Roman" panose="02020603050405020304" pitchFamily="18" charset="0"/>
              <a:cs typeface="Times New Roman" panose="02020603050405020304" pitchFamily="18" charset="0"/>
            </a:endParaRPr>
          </a:p>
        </p:txBody>
      </p:sp>
      <p:pic>
        <p:nvPicPr>
          <p:cNvPr id="84" name="صورة 83">
            <a:extLst>
              <a:ext uri="{FF2B5EF4-FFF2-40B4-BE49-F238E27FC236}">
                <a16:creationId xmlns:a16="http://schemas.microsoft.com/office/drawing/2014/main" id="{D79BEE30-65E0-EB90-F4B9-C61C7A545964}"/>
              </a:ext>
            </a:extLst>
          </p:cNvPr>
          <p:cNvPicPr>
            <a:picLocks noChangeAspect="1"/>
          </p:cNvPicPr>
          <p:nvPr/>
        </p:nvPicPr>
        <p:blipFill>
          <a:blip r:embed="rId19"/>
          <a:stretch>
            <a:fillRect/>
          </a:stretch>
        </p:blipFill>
        <p:spPr>
          <a:xfrm>
            <a:off x="16154400" y="20195086"/>
            <a:ext cx="4184142" cy="4785266"/>
          </a:xfrm>
          <a:prstGeom prst="rect">
            <a:avLst/>
          </a:prstGeom>
        </p:spPr>
      </p:pic>
      <p:pic>
        <p:nvPicPr>
          <p:cNvPr id="85" name="صورة 84">
            <a:extLst>
              <a:ext uri="{FF2B5EF4-FFF2-40B4-BE49-F238E27FC236}">
                <a16:creationId xmlns:a16="http://schemas.microsoft.com/office/drawing/2014/main" id="{608A7CDC-05A8-BB24-AF46-DD64F48FDE7D}"/>
              </a:ext>
            </a:extLst>
          </p:cNvPr>
          <p:cNvPicPr>
            <a:picLocks noChangeAspect="1"/>
          </p:cNvPicPr>
          <p:nvPr/>
        </p:nvPicPr>
        <p:blipFill>
          <a:blip r:embed="rId20"/>
          <a:stretch>
            <a:fillRect/>
          </a:stretch>
        </p:blipFill>
        <p:spPr>
          <a:xfrm>
            <a:off x="11738722" y="19957028"/>
            <a:ext cx="4156232" cy="4311364"/>
          </a:xfrm>
          <a:prstGeom prst="rect">
            <a:avLst/>
          </a:prstGeom>
        </p:spPr>
      </p:pic>
      <p:sp>
        <p:nvSpPr>
          <p:cNvPr id="86" name="Text Box 118">
            <a:extLst>
              <a:ext uri="{FF2B5EF4-FFF2-40B4-BE49-F238E27FC236}">
                <a16:creationId xmlns:a16="http://schemas.microsoft.com/office/drawing/2014/main" id="{A2B17706-9FC6-DE41-9705-B7BFD601A785}"/>
              </a:ext>
            </a:extLst>
          </p:cNvPr>
          <p:cNvSpPr txBox="1">
            <a:spLocks noChangeArrowheads="1"/>
          </p:cNvSpPr>
          <p:nvPr/>
        </p:nvSpPr>
        <p:spPr bwMode="auto">
          <a:xfrm>
            <a:off x="12069074" y="10286002"/>
            <a:ext cx="7476955" cy="112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0"/>
          <a:lstStyle>
            <a:defPPr>
              <a:defRPr lang="en-US"/>
            </a:defPPr>
            <a:lvl1pPr algn="ctr" defTabSz="4389438">
              <a:defRPr sz="4800" b="1">
                <a:latin typeface="Times New Roman" panose="02020603050405020304" pitchFamily="18" charset="0"/>
                <a:cs typeface="Times New Roman" panose="02020603050405020304" pitchFamily="18" charset="0"/>
              </a:defRPr>
            </a:lvl1pPr>
            <a:lvl2pPr defTabSz="4389438"/>
            <a:lvl3pPr defTabSz="4389438"/>
            <a:lvl4pPr defTabSz="4389438"/>
            <a:lvl5pPr defTabSz="4389438"/>
            <a:lvl6pPr defTabSz="4389438" fontAlgn="base">
              <a:spcBef>
                <a:spcPct val="0"/>
              </a:spcBef>
              <a:spcAft>
                <a:spcPct val="0"/>
              </a:spcAft>
            </a:lvl6pPr>
            <a:lvl7pPr defTabSz="4389438" fontAlgn="base">
              <a:spcBef>
                <a:spcPct val="0"/>
              </a:spcBef>
              <a:spcAft>
                <a:spcPct val="0"/>
              </a:spcAft>
            </a:lvl7pPr>
            <a:lvl8pPr defTabSz="4389438" fontAlgn="base">
              <a:spcBef>
                <a:spcPct val="0"/>
              </a:spcBef>
              <a:spcAft>
                <a:spcPct val="0"/>
              </a:spcAft>
            </a:lvl8pPr>
            <a:lvl9pPr defTabSz="4389438" fontAlgn="base">
              <a:spcBef>
                <a:spcPct val="0"/>
              </a:spcBef>
              <a:spcAft>
                <a:spcPct val="0"/>
              </a:spcAft>
            </a:lvl9pPr>
          </a:lstStyle>
          <a:p>
            <a:r>
              <a:rPr lang="en-US" b="1" dirty="0">
                <a:latin typeface="Times New Roman" panose="02020603050405020304" pitchFamily="18" charset="0"/>
                <a:cs typeface="Times New Roman" panose="02020603050405020304" pitchFamily="18" charset="0"/>
              </a:rPr>
              <a:t>OPTICAL </a:t>
            </a:r>
            <a:r>
              <a:rPr lang="en-US" dirty="0">
                <a:cs typeface="Times New Roman" panose="02020603050405020304" pitchFamily="18" charset="0"/>
              </a:rPr>
              <a:t>P</a:t>
            </a:r>
            <a:r>
              <a:rPr lang="en-US" b="1" dirty="0">
                <a:latin typeface="Times New Roman" panose="02020603050405020304" pitchFamily="18" charset="0"/>
                <a:ea typeface="Times New Roman" panose="02020603050405020304" pitchFamily="18" charset="0"/>
              </a:rPr>
              <a:t>ROPERTIES</a:t>
            </a:r>
            <a:r>
              <a:rPr lang="en-US" b="1" dirty="0">
                <a:latin typeface="Times New Roman" panose="02020603050405020304" pitchFamily="18" charset="0"/>
                <a:cs typeface="Times New Roman" panose="02020603050405020304" pitchFamily="18" charset="0"/>
              </a:rPr>
              <a:t> </a:t>
            </a:r>
            <a:r>
              <a:rPr lang="en-US" dirty="0"/>
              <a:t>:</a:t>
            </a:r>
          </a:p>
        </p:txBody>
      </p:sp>
      <p:pic>
        <p:nvPicPr>
          <p:cNvPr id="87" name="image40.jpeg" descr="صورة تحتوي على نص, لقطة شاشة, الخط, خط  تم إنشاء الوصف تلقائياً">
            <a:extLst>
              <a:ext uri="{FF2B5EF4-FFF2-40B4-BE49-F238E27FC236}">
                <a16:creationId xmlns:a16="http://schemas.microsoft.com/office/drawing/2014/main" id="{92971D19-93BA-0648-331E-6D987F2DFA45}"/>
              </a:ext>
            </a:extLst>
          </p:cNvPr>
          <p:cNvPicPr/>
          <p:nvPr/>
        </p:nvPicPr>
        <p:blipFill>
          <a:blip r:embed="rId21" cstate="print"/>
          <a:stretch>
            <a:fillRect/>
          </a:stretch>
        </p:blipFill>
        <p:spPr>
          <a:xfrm>
            <a:off x="12465750" y="11516406"/>
            <a:ext cx="6917279" cy="4160893"/>
          </a:xfrm>
          <a:prstGeom prst="rect">
            <a:avLst/>
          </a:prstGeom>
        </p:spPr>
      </p:pic>
      <p:pic>
        <p:nvPicPr>
          <p:cNvPr id="89" name="صورة 88">
            <a:extLst>
              <a:ext uri="{FF2B5EF4-FFF2-40B4-BE49-F238E27FC236}">
                <a16:creationId xmlns:a16="http://schemas.microsoft.com/office/drawing/2014/main" id="{1C30E09C-3881-8148-88DC-894D9574EC05}"/>
              </a:ext>
            </a:extLst>
          </p:cNvPr>
          <p:cNvPicPr>
            <a:picLocks noChangeAspect="1"/>
          </p:cNvPicPr>
          <p:nvPr/>
        </p:nvPicPr>
        <p:blipFill>
          <a:blip r:embed="rId22"/>
          <a:stretch>
            <a:fillRect/>
          </a:stretch>
        </p:blipFill>
        <p:spPr>
          <a:xfrm>
            <a:off x="13835957" y="17215921"/>
            <a:ext cx="3847843" cy="2240577"/>
          </a:xfrm>
          <a:prstGeom prst="rect">
            <a:avLst/>
          </a:prstGeom>
        </p:spPr>
      </p:pic>
      <p:pic>
        <p:nvPicPr>
          <p:cNvPr id="91" name="صورة 90">
            <a:extLst>
              <a:ext uri="{FF2B5EF4-FFF2-40B4-BE49-F238E27FC236}">
                <a16:creationId xmlns:a16="http://schemas.microsoft.com/office/drawing/2014/main" id="{89D9126D-98C8-D89D-8AE1-6287AF646169}"/>
              </a:ext>
            </a:extLst>
          </p:cNvPr>
          <p:cNvPicPr>
            <a:picLocks noChangeAspect="1"/>
          </p:cNvPicPr>
          <p:nvPr/>
        </p:nvPicPr>
        <p:blipFill>
          <a:blip r:embed="rId23"/>
          <a:stretch>
            <a:fillRect/>
          </a:stretch>
        </p:blipFill>
        <p:spPr>
          <a:xfrm>
            <a:off x="22072954" y="12014495"/>
            <a:ext cx="6753206" cy="4439765"/>
          </a:xfrm>
          <a:prstGeom prst="rect">
            <a:avLst/>
          </a:prstGeom>
        </p:spPr>
      </p:pic>
      <p:sp>
        <p:nvSpPr>
          <p:cNvPr id="92" name="مستطيل 91">
            <a:extLst>
              <a:ext uri="{FF2B5EF4-FFF2-40B4-BE49-F238E27FC236}">
                <a16:creationId xmlns:a16="http://schemas.microsoft.com/office/drawing/2014/main" id="{E5E772F2-0925-14A1-EE0C-0B0066BCED1C}"/>
              </a:ext>
            </a:extLst>
          </p:cNvPr>
          <p:cNvSpPr/>
          <p:nvPr/>
        </p:nvSpPr>
        <p:spPr bwMode="auto">
          <a:xfrm>
            <a:off x="26789679" y="15749696"/>
            <a:ext cx="381000" cy="9990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Arial" charset="0"/>
            </a:endParaRPr>
          </a:p>
        </p:txBody>
      </p:sp>
      <p:sp>
        <p:nvSpPr>
          <p:cNvPr id="93" name="مربع نص 92">
            <a:extLst>
              <a:ext uri="{FF2B5EF4-FFF2-40B4-BE49-F238E27FC236}">
                <a16:creationId xmlns:a16="http://schemas.microsoft.com/office/drawing/2014/main" id="{F417D240-4E5C-F1AC-2C95-A1DB9C77620E}"/>
              </a:ext>
            </a:extLst>
          </p:cNvPr>
          <p:cNvSpPr txBox="1"/>
          <p:nvPr/>
        </p:nvSpPr>
        <p:spPr>
          <a:xfrm>
            <a:off x="26742495" y="15750844"/>
            <a:ext cx="936607" cy="215444"/>
          </a:xfrm>
          <a:prstGeom prst="rect">
            <a:avLst/>
          </a:prstGeom>
          <a:noFill/>
          <a:ln>
            <a:noFill/>
          </a:ln>
        </p:spPr>
        <p:txBody>
          <a:bodyPr wrap="square" rtlCol="0">
            <a:spAutoFit/>
          </a:bodyPr>
          <a:lstStyle/>
          <a:p>
            <a:r>
              <a:rPr lang="en-US" sz="800" b="1" i="0" dirty="0">
                <a:solidFill>
                  <a:srgbClr val="374151"/>
                </a:solidFill>
                <a:effectLst/>
                <a:latin typeface="Söhne"/>
              </a:rPr>
              <a:t>Absorbing Layer</a:t>
            </a:r>
            <a:endParaRPr lang="en-US" sz="800" b="1" dirty="0"/>
          </a:p>
        </p:txBody>
      </p:sp>
      <p:sp>
        <p:nvSpPr>
          <p:cNvPr id="94" name="مربع نص 93">
            <a:extLst>
              <a:ext uri="{FF2B5EF4-FFF2-40B4-BE49-F238E27FC236}">
                <a16:creationId xmlns:a16="http://schemas.microsoft.com/office/drawing/2014/main" id="{628EBDAB-1D8C-98B3-2316-4C9352675F09}"/>
              </a:ext>
            </a:extLst>
          </p:cNvPr>
          <p:cNvSpPr txBox="1"/>
          <p:nvPr/>
        </p:nvSpPr>
        <p:spPr>
          <a:xfrm>
            <a:off x="10899209" y="32176455"/>
            <a:ext cx="11080211" cy="338554"/>
          </a:xfrm>
          <a:prstGeom prst="rect">
            <a:avLst/>
          </a:prstGeom>
          <a:noFill/>
        </p:spPr>
        <p:txBody>
          <a:bodyPr wrap="square" rtlCol="0">
            <a:spAutoFit/>
          </a:bodyPr>
          <a:lstStyle/>
          <a:p>
            <a:r>
              <a:rPr lang="en-US" sz="1600" b="1" dirty="0"/>
              <a:t>Transmittance and Reflectance and Absorbance graph depending on the change of thickness and wavelength.</a:t>
            </a:r>
          </a:p>
        </p:txBody>
      </p:sp>
      <p:sp>
        <p:nvSpPr>
          <p:cNvPr id="95" name="مربع نص 94">
            <a:extLst>
              <a:ext uri="{FF2B5EF4-FFF2-40B4-BE49-F238E27FC236}">
                <a16:creationId xmlns:a16="http://schemas.microsoft.com/office/drawing/2014/main" id="{D88E2529-CA63-FDE6-6DC8-064E36EC4FD3}"/>
              </a:ext>
            </a:extLst>
          </p:cNvPr>
          <p:cNvSpPr txBox="1"/>
          <p:nvPr/>
        </p:nvSpPr>
        <p:spPr>
          <a:xfrm>
            <a:off x="24594723" y="34175213"/>
            <a:ext cx="4389912" cy="830997"/>
          </a:xfrm>
          <a:prstGeom prst="rect">
            <a:avLst/>
          </a:prstGeom>
          <a:noFill/>
        </p:spPr>
        <p:txBody>
          <a:bodyPr wrap="square" rtlCol="0">
            <a:spAutoFit/>
          </a:bodyPr>
          <a:lstStyle/>
          <a:p>
            <a:r>
              <a:rPr lang="en-US" sz="4800" b="1" dirty="0">
                <a:latin typeface="Times New Roman" panose="02020603050405020304" pitchFamily="18" charset="0"/>
                <a:cs typeface="Times New Roman" panose="02020603050405020304" pitchFamily="18" charset="0"/>
              </a:rPr>
              <a:t>CONCLUSION</a:t>
            </a:r>
          </a:p>
        </p:txBody>
      </p:sp>
      <p:sp>
        <p:nvSpPr>
          <p:cNvPr id="1024" name="مربع نص 1023">
            <a:extLst>
              <a:ext uri="{FF2B5EF4-FFF2-40B4-BE49-F238E27FC236}">
                <a16:creationId xmlns:a16="http://schemas.microsoft.com/office/drawing/2014/main" id="{E6741732-3638-06F3-0D50-24E4E7534610}"/>
              </a:ext>
            </a:extLst>
          </p:cNvPr>
          <p:cNvSpPr txBox="1"/>
          <p:nvPr/>
        </p:nvSpPr>
        <p:spPr>
          <a:xfrm>
            <a:off x="21877313" y="35187799"/>
            <a:ext cx="10919930" cy="6124754"/>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t>A simulation model was developed using COMSOL to analyze the optical properties of thin films with varying thicknesses, representing a significant effort in advancing these films for optical applications.</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Thickness Impact Understanding: The optical properties of titanium dioxide were examined at different thicknesses, allowing us to shed light on how thickness affects optical characteristics and enhances the performance of optical devices.</a:t>
            </a:r>
          </a:p>
          <a:p>
            <a:pPr marL="457200" indent="-457200" algn="just">
              <a:buFont typeface="Arial" panose="020B0604020202020204" pitchFamily="34" charset="0"/>
              <a:buChar char="•"/>
            </a:pPr>
            <a:endParaRPr lang="en-US" sz="2800" dirty="0"/>
          </a:p>
          <a:p>
            <a:pPr marL="457200" indent="-457200" algn="just">
              <a:buFont typeface="Arial" panose="020B0604020202020204" pitchFamily="34" charset="0"/>
              <a:buChar char="•"/>
            </a:pPr>
            <a:r>
              <a:rPr lang="en-US" sz="2800" dirty="0"/>
              <a:t>A simulation model for solar cells was developed using COMSOL, determining efficiency and gaining a deeper understanding of how varying layer thickness impacts solar cell performance.</a:t>
            </a:r>
          </a:p>
        </p:txBody>
      </p:sp>
      <p:sp>
        <p:nvSpPr>
          <p:cNvPr id="1025" name="مربع نص 1024">
            <a:extLst>
              <a:ext uri="{FF2B5EF4-FFF2-40B4-BE49-F238E27FC236}">
                <a16:creationId xmlns:a16="http://schemas.microsoft.com/office/drawing/2014/main" id="{CC49AAFC-A643-5011-7973-635BB0F2F13C}"/>
              </a:ext>
            </a:extLst>
          </p:cNvPr>
          <p:cNvSpPr txBox="1"/>
          <p:nvPr/>
        </p:nvSpPr>
        <p:spPr>
          <a:xfrm>
            <a:off x="2439884" y="19703017"/>
            <a:ext cx="5108624" cy="830997"/>
          </a:xfrm>
          <a:prstGeom prst="rect">
            <a:avLst/>
          </a:prstGeom>
          <a:noFill/>
        </p:spPr>
        <p:txBody>
          <a:bodyPr wrap="square" rtlCol="0">
            <a:spAutoFit/>
          </a:bodyPr>
          <a:lstStyle/>
          <a:p>
            <a:r>
              <a:rPr lang="en-US" sz="4800" b="1" i="0" dirty="0">
                <a:solidFill>
                  <a:srgbClr val="0F0F0F"/>
                </a:solidFill>
                <a:effectLst/>
                <a:latin typeface="Times New Roman" panose="02020603050405020304" pitchFamily="18" charset="0"/>
                <a:cs typeface="Times New Roman" panose="02020603050405020304" pitchFamily="18" charset="0"/>
              </a:rPr>
              <a:t>MOTOVATION</a:t>
            </a:r>
            <a:endParaRPr lang="en-US" sz="4800" b="1" dirty="0">
              <a:latin typeface="Times New Roman" panose="02020603050405020304" pitchFamily="18" charset="0"/>
              <a:cs typeface="Times New Roman" panose="02020603050405020304" pitchFamily="18" charset="0"/>
            </a:endParaRPr>
          </a:p>
        </p:txBody>
      </p:sp>
      <p:sp>
        <p:nvSpPr>
          <p:cNvPr id="1029" name="مربع نص 1028">
            <a:extLst>
              <a:ext uri="{FF2B5EF4-FFF2-40B4-BE49-F238E27FC236}">
                <a16:creationId xmlns:a16="http://schemas.microsoft.com/office/drawing/2014/main" id="{B7389EB4-6599-A747-00B9-D8A5BF870A7E}"/>
              </a:ext>
            </a:extLst>
          </p:cNvPr>
          <p:cNvSpPr txBox="1"/>
          <p:nvPr/>
        </p:nvSpPr>
        <p:spPr>
          <a:xfrm>
            <a:off x="212171" y="20681022"/>
            <a:ext cx="10475744" cy="6986528"/>
          </a:xfrm>
          <a:prstGeom prst="rect">
            <a:avLst/>
          </a:prstGeom>
          <a:noFill/>
        </p:spPr>
        <p:txBody>
          <a:bodyPr wrap="square" rtlCol="0">
            <a:spAutoFit/>
          </a:bodyPr>
          <a:lstStyle/>
          <a:p>
            <a:pPr marL="514350" indent="-514350" algn="just">
              <a:buAutoNum type="arabicPeriod"/>
            </a:pPr>
            <a:r>
              <a:rPr lang="en-US" dirty="0">
                <a:latin typeface="Times New Roman" panose="02020603050405020304" pitchFamily="18" charset="0"/>
                <a:cs typeface="Times New Roman" panose="02020603050405020304" pitchFamily="18" charset="0"/>
              </a:rPr>
              <a:t>This project emerges from an urgent need to delve into the depths of optical properties in advanced energy materials.</a:t>
            </a:r>
            <a:endParaRPr lang="ar-SA" dirty="0">
              <a:latin typeface="Times New Roman" panose="02020603050405020304" pitchFamily="18" charset="0"/>
              <a:cs typeface="Times New Roman" panose="02020603050405020304" pitchFamily="18" charset="0"/>
            </a:endParaRPr>
          </a:p>
          <a:p>
            <a:pPr marL="514350" indent="-514350" algn="just">
              <a:buAutoNum type="arabicPeriod"/>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2. The main motivation is to develop a method to determine the optimal thickness for various optical applications, contributing to the evolution of materials in the field of optics.</a:t>
            </a:r>
            <a:endParaRPr lang="ar-SA"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3. By choosing the application of thin-film solar cells, we can understand the impact of thickness on device performance and efficiency, as well as the influence of optical properties.</a:t>
            </a:r>
            <a:endParaRPr lang="ar-SA"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4. The deliberate selection of this application is based on unique advantages such as lightweight, flexibility, and cost efficiency, enhancing its value in the field of energy.</a:t>
            </a:r>
          </a:p>
        </p:txBody>
      </p:sp>
    </p:spTree>
    <p:extLst>
      <p:ext uri="{BB962C8B-B14F-4D97-AF65-F5344CB8AC3E}">
        <p14:creationId xmlns:p14="http://schemas.microsoft.com/office/powerpoint/2010/main" val="7668896"/>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7899</TotalTime>
  <Words>505</Words>
  <Application>Microsoft Office PowerPoint</Application>
  <PresentationFormat>مخصص</PresentationFormat>
  <Paragraphs>47</Paragraphs>
  <Slides>1</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vt:i4>
      </vt:variant>
    </vt:vector>
  </HeadingPairs>
  <TitlesOfParts>
    <vt:vector size="7" baseType="lpstr">
      <vt:lpstr>Arial</vt:lpstr>
      <vt:lpstr>Calibri</vt:lpstr>
      <vt:lpstr>Söhne</vt:lpstr>
      <vt:lpstr>Times New Roman</vt:lpstr>
      <vt:lpstr>Wingdings</vt:lpstr>
      <vt:lpstr>Default Design</vt:lpstr>
      <vt:lpstr>عرض تقديمي في PowerPoint</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omaralmk</cp:lastModifiedBy>
  <cp:revision>175</cp:revision>
  <dcterms:created xsi:type="dcterms:W3CDTF">2008-05-03T03:01:56Z</dcterms:created>
  <dcterms:modified xsi:type="dcterms:W3CDTF">2023-12-07T17:59:28Z</dcterms:modified>
</cp:coreProperties>
</file>