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AB4"/>
    <a:srgbClr val="99FF99"/>
    <a:srgbClr val="C4E59F"/>
    <a:srgbClr val="B0DD7F"/>
    <a:srgbClr val="B3FD59"/>
    <a:srgbClr val="EEECE1"/>
    <a:srgbClr val="E4E4E4"/>
    <a:srgbClr val="EFD567"/>
    <a:srgbClr val="D4B016"/>
    <a:srgbClr val="C1C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880" autoAdjust="0"/>
  </p:normalViewPr>
  <p:slideViewPr>
    <p:cSldViewPr>
      <p:cViewPr>
        <p:scale>
          <a:sx n="33" d="100"/>
          <a:sy n="33" d="100"/>
        </p:scale>
        <p:origin x="92" y="16"/>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5/11/2024</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2024-05-11</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82857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rgbClr val="D0EAB4"/>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rgbClr val="D0EAB4"/>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 of a structure with arrows and a hook&#10;&#10;Description automatically generated">
            <a:extLst>
              <a:ext uri="{FF2B5EF4-FFF2-40B4-BE49-F238E27FC236}">
                <a16:creationId xmlns:a16="http://schemas.microsoft.com/office/drawing/2014/main" id="{DFD139CF-78F1-2CBF-A0B2-4F293E3D5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928353" y="22466977"/>
            <a:ext cx="9968247" cy="2679023"/>
          </a:xfrm>
          <a:prstGeom prst="rect">
            <a:avLst/>
          </a:prstGeom>
        </p:spPr>
      </p:pic>
      <p:pic>
        <p:nvPicPr>
          <p:cNvPr id="26" name="Picture 25">
            <a:extLst>
              <a:ext uri="{FF2B5EF4-FFF2-40B4-BE49-F238E27FC236}">
                <a16:creationId xmlns:a16="http://schemas.microsoft.com/office/drawing/2014/main" id="{90C9F617-938D-FC9A-034E-24BC142E1127}"/>
              </a:ext>
            </a:extLst>
          </p:cNvPr>
          <p:cNvPicPr>
            <a:picLocks noChangeAspect="1"/>
          </p:cNvPicPr>
          <p:nvPr/>
        </p:nvPicPr>
        <p:blipFill>
          <a:blip r:embed="rId4"/>
          <a:stretch>
            <a:fillRect/>
          </a:stretch>
        </p:blipFill>
        <p:spPr>
          <a:xfrm>
            <a:off x="1371600" y="35280600"/>
            <a:ext cx="9379236" cy="5424618"/>
          </a:xfrm>
          <a:prstGeom prst="rect">
            <a:avLst/>
          </a:prstGeom>
        </p:spPr>
      </p:pic>
      <p:pic>
        <p:nvPicPr>
          <p:cNvPr id="1050" name="Picture 1049">
            <a:extLst>
              <a:ext uri="{FF2B5EF4-FFF2-40B4-BE49-F238E27FC236}">
                <a16:creationId xmlns:a16="http://schemas.microsoft.com/office/drawing/2014/main" id="{C429B612-B1D2-6DC4-4A15-40CE38BC1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99812" y="31113339"/>
            <a:ext cx="21082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131703E3-28EE-487C-5D3A-692DE6B54B67}"/>
              </a:ext>
            </a:extLst>
          </p:cNvPr>
          <p:cNvPicPr>
            <a:picLocks noChangeAspect="1"/>
          </p:cNvPicPr>
          <p:nvPr/>
        </p:nvPicPr>
        <p:blipFill>
          <a:blip r:embed="rId6"/>
          <a:stretch>
            <a:fillRect/>
          </a:stretch>
        </p:blipFill>
        <p:spPr>
          <a:xfrm rot="18378853">
            <a:off x="19117948" y="28592248"/>
            <a:ext cx="819223" cy="1534181"/>
          </a:xfrm>
          <a:prstGeom prst="rect">
            <a:avLst/>
          </a:prstGeom>
        </p:spPr>
      </p:pic>
      <p:pic>
        <p:nvPicPr>
          <p:cNvPr id="1047" name="Picture 1046">
            <a:extLst>
              <a:ext uri="{FF2B5EF4-FFF2-40B4-BE49-F238E27FC236}">
                <a16:creationId xmlns:a16="http://schemas.microsoft.com/office/drawing/2014/main" id="{06D794F7-379C-320B-FABD-6EC48205F3D0}"/>
              </a:ext>
            </a:extLst>
          </p:cNvPr>
          <p:cNvPicPr>
            <a:picLocks noChangeAspect="1"/>
          </p:cNvPicPr>
          <p:nvPr/>
        </p:nvPicPr>
        <p:blipFill>
          <a:blip r:embed="rId7"/>
          <a:stretch>
            <a:fillRect/>
          </a:stretch>
        </p:blipFill>
        <p:spPr>
          <a:xfrm>
            <a:off x="18465800" y="30082976"/>
            <a:ext cx="2196274" cy="1446326"/>
          </a:xfrm>
          <a:prstGeom prst="rect">
            <a:avLst/>
          </a:prstGeom>
        </p:spPr>
      </p:pic>
      <p:pic>
        <p:nvPicPr>
          <p:cNvPr id="1051" name="Picture 1050">
            <a:extLst>
              <a:ext uri="{FF2B5EF4-FFF2-40B4-BE49-F238E27FC236}">
                <a16:creationId xmlns:a16="http://schemas.microsoft.com/office/drawing/2014/main" id="{2FE6BE1E-F380-9CDF-3CAF-41DB2C3DE5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582306" y="33068514"/>
            <a:ext cx="1700594" cy="1700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52" name="Table 1051">
            <a:extLst>
              <a:ext uri="{FF2B5EF4-FFF2-40B4-BE49-F238E27FC236}">
                <a16:creationId xmlns:a16="http://schemas.microsoft.com/office/drawing/2014/main" id="{F60F7639-2636-B462-FADC-32798B43B345}"/>
              </a:ext>
            </a:extLst>
          </p:cNvPr>
          <p:cNvGraphicFramePr>
            <a:graphicFrameLocks noGrp="1"/>
          </p:cNvGraphicFramePr>
          <p:nvPr>
            <p:extLst>
              <p:ext uri="{D42A27DB-BD31-4B8C-83A1-F6EECF244321}">
                <p14:modId xmlns:p14="http://schemas.microsoft.com/office/powerpoint/2010/main" val="4097569479"/>
              </p:ext>
            </p:extLst>
          </p:nvPr>
        </p:nvGraphicFramePr>
        <p:xfrm>
          <a:off x="11609142" y="28807310"/>
          <a:ext cx="9848088" cy="6028860"/>
        </p:xfrm>
        <a:graphic>
          <a:graphicData uri="http://schemas.openxmlformats.org/drawingml/2006/table">
            <a:tbl>
              <a:tblPr rtl="1" firstRow="1" bandRow="1">
                <a:tableStyleId>{5940675A-B579-460E-94D1-54222C63F5DA}</a:tableStyleId>
              </a:tblPr>
              <a:tblGrid>
                <a:gridCol w="3841790">
                  <a:extLst>
                    <a:ext uri="{9D8B030D-6E8A-4147-A177-3AD203B41FA5}">
                      <a16:colId xmlns:a16="http://schemas.microsoft.com/office/drawing/2014/main" val="1569148041"/>
                    </a:ext>
                  </a:extLst>
                </a:gridCol>
                <a:gridCol w="6006298">
                  <a:extLst>
                    <a:ext uri="{9D8B030D-6E8A-4147-A177-3AD203B41FA5}">
                      <a16:colId xmlns:a16="http://schemas.microsoft.com/office/drawing/2014/main" val="1312881895"/>
                    </a:ext>
                  </a:extLst>
                </a:gridCol>
              </a:tblGrid>
              <a:tr h="1215490">
                <a:tc>
                  <a:txBody>
                    <a:bodyPr/>
                    <a:lstStyle/>
                    <a:p>
                      <a:pPr rtl="1"/>
                      <a:endParaRPr lang="ar-SA" dirty="0"/>
                    </a:p>
                  </a:txBody>
                  <a:tcPr/>
                </a:tc>
                <a:tc>
                  <a:txBody>
                    <a:bodyPr/>
                    <a:lstStyle/>
                    <a:p>
                      <a:pPr algn="ctr" rtl="1"/>
                      <a:r>
                        <a:rPr lang="en-US" sz="3200" b="0" dirty="0"/>
                        <a:t>ISO 40 Tool Holder</a:t>
                      </a:r>
                      <a:endParaRPr lang="ar-SA" sz="3200" b="0" dirty="0"/>
                    </a:p>
                  </a:txBody>
                  <a:tcPr anchor="ctr"/>
                </a:tc>
                <a:extLst>
                  <a:ext uri="{0D108BD9-81ED-4DB2-BD59-A6C34878D82A}">
                    <a16:rowId xmlns:a16="http://schemas.microsoft.com/office/drawing/2014/main" val="2093505174"/>
                  </a:ext>
                </a:extLst>
              </a:tr>
              <a:tr h="1295400">
                <a:tc>
                  <a:txBody>
                    <a:bodyPr/>
                    <a:lstStyle/>
                    <a:p>
                      <a:pPr rtl="1"/>
                      <a:endParaRPr lang="ar-SA" dirty="0"/>
                    </a:p>
                  </a:txBody>
                  <a:tcPr/>
                </a:tc>
                <a:tc>
                  <a:txBody>
                    <a:bodyPr/>
                    <a:lstStyle/>
                    <a:p>
                      <a:pPr algn="ctr" rtl="1"/>
                      <a:r>
                        <a:rPr lang="en-US" sz="3200" b="0" dirty="0"/>
                        <a:t>Ball Screw- SKF</a:t>
                      </a:r>
                      <a:endParaRPr lang="ar-SA" sz="3200" b="0" dirty="0"/>
                    </a:p>
                  </a:txBody>
                  <a:tcPr anchor="ctr"/>
                </a:tc>
                <a:extLst>
                  <a:ext uri="{0D108BD9-81ED-4DB2-BD59-A6C34878D82A}">
                    <a16:rowId xmlns:a16="http://schemas.microsoft.com/office/drawing/2014/main" val="71656505"/>
                  </a:ext>
                </a:extLst>
              </a:tr>
              <a:tr h="1752600">
                <a:tc>
                  <a:txBody>
                    <a:bodyPr/>
                    <a:lstStyle/>
                    <a:p>
                      <a:pPr rtl="1"/>
                      <a:endParaRPr lang="ar-SA" dirty="0"/>
                    </a:p>
                  </a:txBody>
                  <a:tcPr/>
                </a:tc>
                <a:tc>
                  <a:txBody>
                    <a:bodyPr/>
                    <a:lstStyle/>
                    <a:p>
                      <a:pPr algn="ctr" rtl="1"/>
                      <a:r>
                        <a:rPr lang="en-US" sz="3200" b="0" dirty="0"/>
                        <a:t>Spindle Servo Motor 7.5 kW</a:t>
                      </a:r>
                      <a:endParaRPr lang="ar-SA" sz="3200" b="0" dirty="0"/>
                    </a:p>
                  </a:txBody>
                  <a:tcPr anchor="ctr"/>
                </a:tc>
                <a:extLst>
                  <a:ext uri="{0D108BD9-81ED-4DB2-BD59-A6C34878D82A}">
                    <a16:rowId xmlns:a16="http://schemas.microsoft.com/office/drawing/2014/main" val="2058904725"/>
                  </a:ext>
                </a:extLst>
              </a:tr>
              <a:tr h="1765370">
                <a:tc>
                  <a:txBody>
                    <a:bodyPr/>
                    <a:lstStyle/>
                    <a:p>
                      <a:pPr rtl="1"/>
                      <a:endParaRPr lang="ar-SA" dirty="0"/>
                    </a:p>
                  </a:txBody>
                  <a:tcPr/>
                </a:tc>
                <a:tc>
                  <a:txBody>
                    <a:bodyPr/>
                    <a:lstStyle/>
                    <a:p>
                      <a:pPr algn="ctr" rtl="1"/>
                      <a:r>
                        <a:rPr lang="en-US" sz="3200" b="0" dirty="0"/>
                        <a:t>Ball Screw Servo Motor 4.5 kW</a:t>
                      </a:r>
                      <a:endParaRPr lang="ar-SA" sz="3200" b="0" dirty="0"/>
                    </a:p>
                  </a:txBody>
                  <a:tcPr anchor="ctr"/>
                </a:tc>
                <a:extLst>
                  <a:ext uri="{0D108BD9-81ED-4DB2-BD59-A6C34878D82A}">
                    <a16:rowId xmlns:a16="http://schemas.microsoft.com/office/drawing/2014/main" val="4224933156"/>
                  </a:ext>
                </a:extLst>
              </a:tr>
            </a:tbl>
          </a:graphicData>
        </a:graphic>
      </p:graphicFrame>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10126427"/>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93212" y="91440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545"/>
          <p:cNvSpPr>
            <a:spLocks noChangeArrowheads="1"/>
          </p:cNvSpPr>
          <p:nvPr/>
        </p:nvSpPr>
        <p:spPr bwMode="auto">
          <a:xfrm>
            <a:off x="2482793" y="3994576"/>
            <a:ext cx="27952813" cy="155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pPr marL="0" marR="0" algn="ctr">
              <a:spcBef>
                <a:spcPts val="0"/>
              </a:spcBef>
              <a:spcAft>
                <a:spcPts val="0"/>
              </a:spcAft>
            </a:pPr>
            <a:r>
              <a:rPr lang="en-US" sz="80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Design and Simulation of a Friction Stir Spot Welding Machine</a:t>
            </a:r>
            <a:endParaRPr lang="en-US" sz="8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546"/>
          <p:cNvSpPr>
            <a:spLocks noChangeArrowheads="1"/>
          </p:cNvSpPr>
          <p:nvPr/>
        </p:nvSpPr>
        <p:spPr bwMode="auto">
          <a:xfrm>
            <a:off x="-93944" y="6391892"/>
            <a:ext cx="32993294" cy="3709604"/>
          </a:xfrm>
          <a:prstGeom prst="rect">
            <a:avLst/>
          </a:prstGeom>
          <a:solidFill>
            <a:srgbClr val="D0EAB4"/>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6000" b="1" dirty="0">
                <a:cs typeface="Times New Roman" panose="02020603050405020304" pitchFamily="18" charset="0"/>
              </a:rPr>
              <a:t>Students:</a:t>
            </a:r>
            <a:r>
              <a:rPr lang="en-GB" altLang="en-US" sz="6000" b="1" dirty="0">
                <a:cs typeface="Arial" panose="020B0604020202020204" pitchFamily="34" charset="0"/>
              </a:rPr>
              <a:t> </a:t>
            </a:r>
            <a:r>
              <a:rPr lang="en-GB" altLang="en-US" sz="6000" b="1" dirty="0" err="1">
                <a:cs typeface="Arial" panose="020B0604020202020204" pitchFamily="34" charset="0"/>
              </a:rPr>
              <a:t>Sohib</a:t>
            </a:r>
            <a:r>
              <a:rPr lang="en-GB" altLang="en-US" sz="6000" b="1" dirty="0">
                <a:cs typeface="Arial" panose="020B0604020202020204" pitchFamily="34" charset="0"/>
              </a:rPr>
              <a:t> Zaki and </a:t>
            </a:r>
            <a:r>
              <a:rPr lang="en-GB" altLang="en-US" sz="6000" b="1" dirty="0" err="1">
                <a:cs typeface="Arial" panose="020B0604020202020204" pitchFamily="34" charset="0"/>
              </a:rPr>
              <a:t>Abdulmajed</a:t>
            </a:r>
            <a:r>
              <a:rPr lang="en-GB" altLang="en-US" sz="6000" b="1" dirty="0">
                <a:cs typeface="Arial" panose="020B0604020202020204" pitchFamily="34" charset="0"/>
              </a:rPr>
              <a:t> Al-Harbi</a:t>
            </a:r>
          </a:p>
          <a:p>
            <a:pPr algn="ctr"/>
            <a:r>
              <a:rPr lang="en-US" sz="6000" b="1" dirty="0">
                <a:cs typeface="Times New Roman" panose="02020603050405020304" pitchFamily="18" charset="0"/>
              </a:rPr>
              <a:t>Supervisors: </a:t>
            </a:r>
            <a:r>
              <a:rPr lang="en-IE" sz="6000" b="1" dirty="0">
                <a:cs typeface="Times New Roman" panose="02020603050405020304" pitchFamily="18" charset="0"/>
              </a:rPr>
              <a:t>Prof. Mohamed </a:t>
            </a:r>
            <a:r>
              <a:rPr lang="en-IE" sz="6000" b="1" dirty="0" err="1">
                <a:cs typeface="Times New Roman" panose="02020603050405020304" pitchFamily="18" charset="0"/>
              </a:rPr>
              <a:t>Zaky</a:t>
            </a:r>
            <a:r>
              <a:rPr lang="en-IE" sz="6000" b="1" dirty="0">
                <a:cs typeface="Times New Roman" panose="02020603050405020304" pitchFamily="18" charset="0"/>
              </a:rPr>
              <a:t>, </a:t>
            </a:r>
            <a:r>
              <a:rPr lang="en-US" sz="6000" b="1" dirty="0">
                <a:cs typeface="Times New Roman" panose="02020603050405020304" pitchFamily="18" charset="0"/>
              </a:rPr>
              <a:t>Dr. Kamel </a:t>
            </a:r>
            <a:r>
              <a:rPr lang="en-US" sz="6000" b="1" dirty="0" err="1">
                <a:cs typeface="Times New Roman" panose="02020603050405020304" pitchFamily="18" charset="0"/>
              </a:rPr>
              <a:t>Touileb</a:t>
            </a:r>
            <a:r>
              <a:rPr lang="en-US" sz="6000" b="1" dirty="0">
                <a:cs typeface="Times New Roman" panose="02020603050405020304" pitchFamily="18" charset="0"/>
              </a:rPr>
              <a:t>, </a:t>
            </a:r>
            <a:r>
              <a:rPr lang="en-IE" sz="6000" b="1" dirty="0" err="1">
                <a:cs typeface="Times New Roman" panose="02020603050405020304" pitchFamily="18" charset="0"/>
              </a:rPr>
              <a:t>Dr.</a:t>
            </a:r>
            <a:r>
              <a:rPr lang="en-IE" sz="6000" b="1" dirty="0">
                <a:cs typeface="Times New Roman" panose="02020603050405020304" pitchFamily="18" charset="0"/>
              </a:rPr>
              <a:t> Bandar Al</a:t>
            </a:r>
            <a:r>
              <a:rPr lang="ar-SA" sz="6000" b="1" dirty="0">
                <a:cs typeface="Times New Roman" panose="02020603050405020304" pitchFamily="18" charset="0"/>
              </a:rPr>
              <a:t>-</a:t>
            </a:r>
            <a:r>
              <a:rPr lang="en-US" sz="6000" b="1" dirty="0">
                <a:cs typeface="Times New Roman" panose="02020603050405020304" pitchFamily="18" charset="0"/>
              </a:rPr>
              <a:t>Z</a:t>
            </a:r>
            <a:r>
              <a:rPr lang="en-IE" sz="6000" b="1" dirty="0" err="1">
                <a:cs typeface="Times New Roman" panose="02020603050405020304" pitchFamily="18" charset="0"/>
              </a:rPr>
              <a:t>ahrani</a:t>
            </a:r>
            <a:r>
              <a:rPr lang="en-US" sz="6000" b="1" dirty="0">
                <a:cs typeface="Times New Roman" panose="02020603050405020304" pitchFamily="18" charset="0"/>
              </a:rPr>
              <a:t>, Dr. Ali Abd El-</a:t>
            </a:r>
            <a:r>
              <a:rPr lang="en-US" sz="6000" b="1" dirty="0" err="1">
                <a:cs typeface="Times New Roman" panose="02020603050405020304" pitchFamily="18" charset="0"/>
              </a:rPr>
              <a:t>Aty</a:t>
            </a:r>
            <a:endParaRPr lang="en-GB" altLang="en-US" sz="6000" b="1" dirty="0">
              <a:cs typeface="Times New Roman" panose="02020603050405020304" pitchFamily="18" charset="0"/>
            </a:endParaRPr>
          </a:p>
          <a:p>
            <a:pPr algn="ctr"/>
            <a:r>
              <a:rPr lang="en-US" sz="6000" b="1" dirty="0">
                <a:latin typeface="Times New Roman" panose="02020603050405020304" pitchFamily="18" charset="0"/>
                <a:cs typeface="Times New Roman" panose="02020603050405020304" pitchFamily="18" charset="0"/>
              </a:rPr>
              <a:t>2</a:t>
            </a:r>
            <a:r>
              <a:rPr lang="en-US" sz="6000" b="1" baseline="30000" dirty="0">
                <a:latin typeface="Times New Roman" panose="02020603050405020304" pitchFamily="18" charset="0"/>
                <a:cs typeface="Times New Roman" panose="02020603050405020304" pitchFamily="18" charset="0"/>
              </a:rPr>
              <a:t>nd</a:t>
            </a:r>
            <a:r>
              <a:rPr lang="en-US" sz="6000" b="1" dirty="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Semester 1445 / 2023-2024     </a:t>
            </a:r>
            <a:r>
              <a:rPr lang="en-US" sz="8000" b="1" dirty="0">
                <a:latin typeface="Times New Roman" panose="02020603050405020304" pitchFamily="18" charset="0"/>
                <a:cs typeface="Times New Roman" panose="02020603050405020304" pitchFamily="18" charset="0"/>
              </a:rPr>
              <a:t>GP 2</a:t>
            </a:r>
            <a:r>
              <a:rPr lang="en-GB" altLang="en-US" sz="6000" b="1" dirty="0">
                <a:cs typeface="Arial" panose="020B0604020202020204" pitchFamily="34" charset="0"/>
              </a:rPr>
              <a:t> </a:t>
            </a: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655" t="2692" r="6493" b="7805"/>
          <a:stretch/>
        </p:blipFill>
        <p:spPr>
          <a:xfrm>
            <a:off x="28041600" y="65077"/>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677" y="162782"/>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467600" y="0"/>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cs typeface="Simplified Arabic" pitchFamily="2" charset="-78"/>
              </a:rPr>
              <a:t>Prince Sattam bin Abdulaziz University</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College of Engineering</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Mechanical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37447" y="10126427"/>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5">
            <a:extLst>
              <a:ext uri="{FF2B5EF4-FFF2-40B4-BE49-F238E27FC236}">
                <a16:creationId xmlns:a16="http://schemas.microsoft.com/office/drawing/2014/main" id="{A4A1E0DD-0851-0E7B-5A91-ED6DED9E079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292"/>
          <a:stretch/>
        </p:blipFill>
        <p:spPr bwMode="auto">
          <a:xfrm>
            <a:off x="11436167" y="14706600"/>
            <a:ext cx="7777827" cy="3351414"/>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54156033-4CFD-8344-36C8-1EA7104392C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732462" y="14823710"/>
            <a:ext cx="2456965" cy="3300844"/>
          </a:xfrm>
          <a:prstGeom prst="rect">
            <a:avLst/>
          </a:prstGeom>
        </p:spPr>
      </p:pic>
      <p:pic>
        <p:nvPicPr>
          <p:cNvPr id="20" name="Picture 19">
            <a:extLst>
              <a:ext uri="{FF2B5EF4-FFF2-40B4-BE49-F238E27FC236}">
                <a16:creationId xmlns:a16="http://schemas.microsoft.com/office/drawing/2014/main" id="{5EB674E9-D7A3-FD99-65A8-C61C98299695}"/>
              </a:ext>
            </a:extLst>
          </p:cNvPr>
          <p:cNvPicPr>
            <a:picLocks noChangeAspect="1"/>
          </p:cNvPicPr>
          <p:nvPr/>
        </p:nvPicPr>
        <p:blipFill>
          <a:blip r:embed="rId13"/>
          <a:stretch>
            <a:fillRect/>
          </a:stretch>
        </p:blipFill>
        <p:spPr>
          <a:xfrm>
            <a:off x="11684847" y="19195126"/>
            <a:ext cx="3557618" cy="3718750"/>
          </a:xfrm>
          <a:prstGeom prst="rect">
            <a:avLst/>
          </a:prstGeom>
        </p:spPr>
      </p:pic>
      <p:pic>
        <p:nvPicPr>
          <p:cNvPr id="22" name="Picture 21">
            <a:extLst>
              <a:ext uri="{FF2B5EF4-FFF2-40B4-BE49-F238E27FC236}">
                <a16:creationId xmlns:a16="http://schemas.microsoft.com/office/drawing/2014/main" id="{B192260D-6C34-D232-76CD-0F1C93ED90B1}"/>
              </a:ext>
            </a:extLst>
          </p:cNvPr>
          <p:cNvPicPr>
            <a:picLocks noChangeAspect="1"/>
          </p:cNvPicPr>
          <p:nvPr/>
        </p:nvPicPr>
        <p:blipFill>
          <a:blip r:embed="rId14"/>
          <a:stretch>
            <a:fillRect/>
          </a:stretch>
        </p:blipFill>
        <p:spPr>
          <a:xfrm>
            <a:off x="15088095" y="19118927"/>
            <a:ext cx="2921352" cy="3738996"/>
          </a:xfrm>
          <a:prstGeom prst="rect">
            <a:avLst/>
          </a:prstGeom>
        </p:spPr>
      </p:pic>
      <p:pic>
        <p:nvPicPr>
          <p:cNvPr id="24" name="Picture 23">
            <a:extLst>
              <a:ext uri="{FF2B5EF4-FFF2-40B4-BE49-F238E27FC236}">
                <a16:creationId xmlns:a16="http://schemas.microsoft.com/office/drawing/2014/main" id="{35B36F90-31D9-DBD3-2740-19623C0249F3}"/>
              </a:ext>
            </a:extLst>
          </p:cNvPr>
          <p:cNvPicPr>
            <a:picLocks noChangeAspect="1"/>
          </p:cNvPicPr>
          <p:nvPr/>
        </p:nvPicPr>
        <p:blipFill>
          <a:blip r:embed="rId15"/>
          <a:stretch>
            <a:fillRect/>
          </a:stretch>
        </p:blipFill>
        <p:spPr>
          <a:xfrm>
            <a:off x="18012705" y="19150250"/>
            <a:ext cx="3578142" cy="3655439"/>
          </a:xfrm>
          <a:prstGeom prst="rect">
            <a:avLst/>
          </a:prstGeom>
        </p:spPr>
      </p:pic>
      <p:sp>
        <p:nvSpPr>
          <p:cNvPr id="36" name="Rectangle: Rounded Corners 35">
            <a:extLst>
              <a:ext uri="{FF2B5EF4-FFF2-40B4-BE49-F238E27FC236}">
                <a16:creationId xmlns:a16="http://schemas.microsoft.com/office/drawing/2014/main" id="{6DEE57E1-4E6B-72A4-B79C-1921FFEB356B}"/>
              </a:ext>
            </a:extLst>
          </p:cNvPr>
          <p:cNvSpPr/>
          <p:nvPr/>
        </p:nvSpPr>
        <p:spPr bwMode="auto">
          <a:xfrm>
            <a:off x="2106318" y="10555604"/>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Abstract</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CE009D9-37C8-8D18-E2B3-587906EAE567}"/>
              </a:ext>
            </a:extLst>
          </p:cNvPr>
          <p:cNvSpPr txBox="1"/>
          <p:nvPr/>
        </p:nvSpPr>
        <p:spPr>
          <a:xfrm>
            <a:off x="928830" y="11500786"/>
            <a:ext cx="9968247" cy="6247864"/>
          </a:xfrm>
          <a:prstGeom prst="rect">
            <a:avLst/>
          </a:prstGeom>
          <a:noFill/>
        </p:spPr>
        <p:txBody>
          <a:bodyPr wrap="square" rtlCol="1">
            <a:spAutoFit/>
          </a:bodyPr>
          <a:lstStyle/>
          <a:p>
            <a:pPr algn="just"/>
            <a:r>
              <a:rPr lang="en-US" sz="4000" dirty="0">
                <a:latin typeface="Times New Roman" panose="02020603050405020304" pitchFamily="18" charset="0"/>
                <a:cs typeface="Times New Roman" panose="02020603050405020304" pitchFamily="18" charset="0"/>
              </a:rPr>
              <a:t>This project aims to design a Friction Stir Spot Welding (FSSW) machine tailored for welding lightweight metals. Inspired by existing machines, our design prioritizes cost efficiency while maintaining functionality. Initial specifications account for material compatibility and operational needs. The final machine achieves improved weld consistency, throughput, and versatility without excessive cost.</a:t>
            </a:r>
            <a:endParaRPr lang="ar-SA" sz="4000" dirty="0">
              <a:latin typeface="Times New Roman" panose="02020603050405020304" pitchFamily="18" charset="0"/>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2869FA80-AF67-D2F5-F9BC-908192659B04}"/>
              </a:ext>
            </a:extLst>
          </p:cNvPr>
          <p:cNvSpPr/>
          <p:nvPr/>
        </p:nvSpPr>
        <p:spPr bwMode="auto">
          <a:xfrm>
            <a:off x="2106318" y="17769018"/>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defTabSz="4389438"/>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Friction Stir Spot Welding</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defTabSz="4389438" rtl="0" eaLnBrk="1" fontAlgn="base" latinLnBrk="0" hangingPunct="1">
              <a:lnSpc>
                <a:spcPct val="100000"/>
              </a:lnSpc>
              <a:spcBef>
                <a:spcPct val="0"/>
              </a:spcBef>
              <a:spcAft>
                <a:spcPct val="0"/>
              </a:spcAft>
              <a:buClrTx/>
              <a:buSzTx/>
              <a:buFontTx/>
              <a:buNone/>
              <a:tabLst/>
            </a:pP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indent="0" algn="ctr" defTabSz="4389438" rtl="0" eaLnBrk="1" fontAlgn="base" latinLnBrk="0" hangingPunct="1">
              <a:lnSpc>
                <a:spcPct val="100000"/>
              </a:lnSpc>
              <a:spcBef>
                <a:spcPct val="0"/>
              </a:spcBef>
              <a:spcAft>
                <a:spcPct val="0"/>
              </a:spcAft>
              <a:buClrTx/>
              <a:buSzTx/>
              <a:buFontTx/>
              <a:buNone/>
              <a:tabLst/>
            </a:pP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DF5222E1-7351-A283-D461-D814970E32B3}"/>
              </a:ext>
            </a:extLst>
          </p:cNvPr>
          <p:cNvSpPr txBox="1"/>
          <p:nvPr/>
        </p:nvSpPr>
        <p:spPr>
          <a:xfrm>
            <a:off x="928830" y="18897600"/>
            <a:ext cx="9968247" cy="4401205"/>
          </a:xfrm>
          <a:prstGeom prst="rect">
            <a:avLst/>
          </a:prstGeom>
          <a:noFill/>
        </p:spPr>
        <p:txBody>
          <a:bodyPr wrap="square" rtlCol="1">
            <a:spAutoFit/>
          </a:bodyPr>
          <a:lstStyle/>
          <a:p>
            <a:pPr algn="just"/>
            <a:r>
              <a:rPr lang="en-US" sz="4000" b="1" dirty="0">
                <a:latin typeface="Times New Roman" panose="02020603050405020304" pitchFamily="18" charset="0"/>
              </a:rPr>
              <a:t>Friction Stir Spot Welding (FSSW) </a:t>
            </a:r>
            <a:r>
              <a:rPr lang="en-US" sz="4000" dirty="0">
                <a:latin typeface="Times New Roman" panose="02020603050405020304" pitchFamily="18" charset="0"/>
              </a:rPr>
              <a:t>was invented by Mazda Cooperation in Japan, in 1993. The purpose of FSSW was to address and overcome the challenges typically associated with conventional-spot welding methods. </a:t>
            </a:r>
            <a:r>
              <a:rPr lang="en-US" sz="4000" dirty="0">
                <a:latin typeface="Times New Roman" panose="02020603050405020304" pitchFamily="18" charset="0"/>
                <a:cs typeface="Times New Roman" panose="02020603050405020304" pitchFamily="18" charset="0"/>
              </a:rPr>
              <a:t>Stages of FSSW can be seen in </a:t>
            </a:r>
            <a:r>
              <a:rPr lang="en-US" sz="4000" dirty="0">
                <a:latin typeface="Times New Roman" panose="02020603050405020304" pitchFamily="18" charset="0"/>
              </a:rPr>
              <a:t>Figure 1.</a:t>
            </a:r>
          </a:p>
          <a:p>
            <a:pPr algn="just"/>
            <a:endParaRPr lang="ar-SA" sz="4000" dirty="0">
              <a:latin typeface="Times New Roman" panose="02020603050405020304" pitchFamily="18"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41A7526B-22D3-8036-5206-3349691B8BB9}"/>
              </a:ext>
            </a:extLst>
          </p:cNvPr>
          <p:cNvSpPr/>
          <p:nvPr/>
        </p:nvSpPr>
        <p:spPr bwMode="auto">
          <a:xfrm>
            <a:off x="12633841" y="10606218"/>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Design Procedure</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1EE8001-89FB-BAEA-515F-B3BEBC9A64BB}"/>
              </a:ext>
            </a:extLst>
          </p:cNvPr>
          <p:cNvSpPr txBox="1"/>
          <p:nvPr/>
        </p:nvSpPr>
        <p:spPr>
          <a:xfrm>
            <a:off x="11568288" y="11612701"/>
            <a:ext cx="9968247" cy="3170099"/>
          </a:xfrm>
          <a:prstGeom prst="rect">
            <a:avLst/>
          </a:prstGeom>
          <a:noFill/>
        </p:spPr>
        <p:txBody>
          <a:bodyPr wrap="square" rtlCol="1">
            <a:spAutoFit/>
          </a:bodyPr>
          <a:lstStyle/>
          <a:p>
            <a:pPr algn="just"/>
            <a:r>
              <a:rPr lang="en-US" sz="4000" dirty="0">
                <a:latin typeface="Times New Roman" panose="02020603050405020304" pitchFamily="18" charset="0"/>
                <a:cs typeface="Times New Roman" panose="02020603050405020304" pitchFamily="18" charset="0"/>
              </a:rPr>
              <a:t>Through a comprehensive benchmarking stage, we initiated the design process by crafting a conceptual design for the FSSW machine, iteratively refining and modifying it multiple times to ultimately arrive at the final design.</a:t>
            </a:r>
            <a:endParaRPr lang="ar-SA" sz="4000"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0503E18F-C8CB-4FF6-DB25-057D848675F4}"/>
              </a:ext>
            </a:extLst>
          </p:cNvPr>
          <p:cNvSpPr txBox="1"/>
          <p:nvPr/>
        </p:nvSpPr>
        <p:spPr>
          <a:xfrm>
            <a:off x="11703595" y="18113514"/>
            <a:ext cx="9480005" cy="707886"/>
          </a:xfrm>
          <a:prstGeom prst="rect">
            <a:avLst/>
          </a:prstGeom>
          <a:noFill/>
        </p:spPr>
        <p:txBody>
          <a:bodyPr wrap="square" rtlCol="1">
            <a:spAutoFit/>
          </a:bodyPr>
          <a:lstStyle/>
          <a:p>
            <a:pPr algn="ctr"/>
            <a:r>
              <a:rPr lang="en-US" sz="4000" b="1" dirty="0">
                <a:solidFill>
                  <a:srgbClr val="000000"/>
                </a:solidFill>
                <a:effectLst/>
                <a:latin typeface="Times New Roman" panose="02020603050405020304" pitchFamily="18" charset="0"/>
                <a:ea typeface="Times New Roman" panose="02020603050405020304" pitchFamily="18" charset="0"/>
              </a:rPr>
              <a:t>Figure 3, </a:t>
            </a:r>
            <a:r>
              <a:rPr lang="en-US" sz="4000" dirty="0">
                <a:latin typeface="Times New Roman" panose="02020603050405020304" pitchFamily="18" charset="0"/>
                <a:cs typeface="Times New Roman" panose="02020603050405020304" pitchFamily="18" charset="0"/>
              </a:rPr>
              <a:t>Different FSSW exciting machine.</a:t>
            </a:r>
            <a:endParaRPr lang="en-US" sz="4000" dirty="0">
              <a:solidFill>
                <a:srgbClr val="000000"/>
              </a:solidFill>
              <a:effectLst/>
              <a:latin typeface="Times New Roman" panose="02020603050405020304" pitchFamily="18" charset="0"/>
              <a:ea typeface="Times New Roman" panose="02020603050405020304" pitchFamily="18" charset="0"/>
            </a:endParaRPr>
          </a:p>
        </p:txBody>
      </p:sp>
      <p:sp>
        <p:nvSpPr>
          <p:cNvPr id="54" name="Rectangle: Rounded Corners 53">
            <a:extLst>
              <a:ext uri="{FF2B5EF4-FFF2-40B4-BE49-F238E27FC236}">
                <a16:creationId xmlns:a16="http://schemas.microsoft.com/office/drawing/2014/main" id="{7E7BF45C-6710-1097-A09F-EEE67BE4C69A}"/>
              </a:ext>
            </a:extLst>
          </p:cNvPr>
          <p:cNvSpPr/>
          <p:nvPr/>
        </p:nvSpPr>
        <p:spPr bwMode="auto">
          <a:xfrm>
            <a:off x="12633840" y="27584400"/>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4800" b="1" dirty="0">
                <a:latin typeface="Times New Roman" panose="02020603050405020304" pitchFamily="18" charset="0"/>
                <a:cs typeface="Times New Roman" panose="02020603050405020304" pitchFamily="18" charset="0"/>
              </a:rPr>
              <a:t>Standard Parts</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4" name="TextBox 1033">
            <a:extLst>
              <a:ext uri="{FF2B5EF4-FFF2-40B4-BE49-F238E27FC236}">
                <a16:creationId xmlns:a16="http://schemas.microsoft.com/office/drawing/2014/main" id="{897F6919-0960-EEFE-7B27-FDC3413F8CC0}"/>
              </a:ext>
            </a:extLst>
          </p:cNvPr>
          <p:cNvSpPr txBox="1"/>
          <p:nvPr/>
        </p:nvSpPr>
        <p:spPr>
          <a:xfrm>
            <a:off x="11949494" y="22856362"/>
            <a:ext cx="10061773" cy="1323439"/>
          </a:xfrm>
          <a:prstGeom prst="rect">
            <a:avLst/>
          </a:prstGeom>
          <a:noFill/>
        </p:spPr>
        <p:txBody>
          <a:bodyPr wrap="square" rtlCol="1">
            <a:spAutoFit/>
          </a:bodyPr>
          <a:lstStyle/>
          <a:p>
            <a:pPr algn="ctr"/>
            <a:r>
              <a:rPr lang="en-US" sz="4000" b="1" dirty="0">
                <a:latin typeface="Times New Roman" panose="02020603050405020304" pitchFamily="18" charset="0"/>
                <a:cs typeface="Times New Roman" panose="02020603050405020304" pitchFamily="18" charset="0"/>
              </a:rPr>
              <a:t>Figure 4,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Initial Assembly drawing of the FSSW machine.</a:t>
            </a:r>
            <a:endParaRPr lang="ar-SA" sz="4000" dirty="0">
              <a:latin typeface="Times New Roman" panose="02020603050405020304" pitchFamily="18" charset="0"/>
              <a:cs typeface="Times New Roman" panose="02020603050405020304" pitchFamily="18" charset="0"/>
            </a:endParaRPr>
          </a:p>
        </p:txBody>
      </p:sp>
      <p:sp>
        <p:nvSpPr>
          <p:cNvPr id="1035" name="TextBox 1034">
            <a:extLst>
              <a:ext uri="{FF2B5EF4-FFF2-40B4-BE49-F238E27FC236}">
                <a16:creationId xmlns:a16="http://schemas.microsoft.com/office/drawing/2014/main" id="{16B76569-66F8-9114-7921-82A5B14F9D18}"/>
              </a:ext>
            </a:extLst>
          </p:cNvPr>
          <p:cNvSpPr txBox="1"/>
          <p:nvPr/>
        </p:nvSpPr>
        <p:spPr>
          <a:xfrm>
            <a:off x="22182345" y="37051595"/>
            <a:ext cx="9967742" cy="4401205"/>
          </a:xfrm>
          <a:prstGeom prst="rect">
            <a:avLst/>
          </a:prstGeom>
          <a:noFill/>
        </p:spPr>
        <p:txBody>
          <a:bodyPr wrap="square" rtlCol="1">
            <a:spAutoFit/>
          </a:bodyPr>
          <a:lstStyle/>
          <a:p>
            <a:pPr algn="just"/>
            <a:r>
              <a:rPr lang="en-US" sz="4000" dirty="0">
                <a:latin typeface="Times New Roman" panose="02020603050405020304" pitchFamily="18" charset="0"/>
                <a:cs typeface="Times New Roman" panose="02020603050405020304" pitchFamily="18" charset="0"/>
              </a:rPr>
              <a:t>Due to their unique properties, lightweight metals pose challenges for conventional welding techniques. This project aims to address these challenges by developing a Friction Stir Spot Welding (FSSW) machine. We have completed the design of the machine and outlined its functionality.</a:t>
            </a:r>
            <a:endParaRPr lang="ar-SA" sz="4000" dirty="0">
              <a:latin typeface="Times New Roman" panose="02020603050405020304" pitchFamily="18" charset="0"/>
              <a:cs typeface="Times New Roman" panose="02020603050405020304" pitchFamily="18" charset="0"/>
            </a:endParaRPr>
          </a:p>
        </p:txBody>
      </p:sp>
      <p:sp>
        <p:nvSpPr>
          <p:cNvPr id="1036" name="Rectangle: Rounded Corners 1035">
            <a:extLst>
              <a:ext uri="{FF2B5EF4-FFF2-40B4-BE49-F238E27FC236}">
                <a16:creationId xmlns:a16="http://schemas.microsoft.com/office/drawing/2014/main" id="{8B099456-58F2-7661-FB38-5446A34D6954}"/>
              </a:ext>
            </a:extLst>
          </p:cNvPr>
          <p:cNvSpPr/>
          <p:nvPr/>
        </p:nvSpPr>
        <p:spPr bwMode="auto">
          <a:xfrm>
            <a:off x="23155289" y="36118800"/>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Conclusion</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6F4AC4-E41F-E09C-88E9-9CF4823DF1C4}"/>
              </a:ext>
            </a:extLst>
          </p:cNvPr>
          <p:cNvSpPr txBox="1"/>
          <p:nvPr/>
        </p:nvSpPr>
        <p:spPr>
          <a:xfrm>
            <a:off x="11854567" y="24316611"/>
            <a:ext cx="9633833" cy="584775"/>
          </a:xfrm>
          <a:prstGeom prst="rect">
            <a:avLst/>
          </a:prstGeom>
          <a:no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Table 1, </a:t>
            </a:r>
            <a:r>
              <a:rPr lang="en-US" sz="3200" dirty="0">
                <a:solidFill>
                  <a:srgbClr val="000000"/>
                </a:solidFill>
                <a:latin typeface="Times New Roman" panose="02020603050405020304" pitchFamily="18" charset="0"/>
              </a:rPr>
              <a:t>FSSW machine specifications</a:t>
            </a:r>
            <a:r>
              <a:rPr lang="en-US" dirty="0">
                <a:solidFill>
                  <a:srgbClr val="000000"/>
                </a:solidFill>
                <a:latin typeface="Times New Roman" panose="02020603050405020304" pitchFamily="18" charset="0"/>
              </a:rPr>
              <a:t> for initial design</a:t>
            </a:r>
            <a:r>
              <a:rPr lang="en-US" sz="3200" dirty="0">
                <a:solidFill>
                  <a:srgbClr val="000000"/>
                </a:solidFill>
                <a:latin typeface="Times New Roman" panose="02020603050405020304" pitchFamily="18" charset="0"/>
              </a:rPr>
              <a:t>.</a:t>
            </a:r>
          </a:p>
        </p:txBody>
      </p:sp>
      <p:sp>
        <p:nvSpPr>
          <p:cNvPr id="13" name="TextBox 12">
            <a:extLst>
              <a:ext uri="{FF2B5EF4-FFF2-40B4-BE49-F238E27FC236}">
                <a16:creationId xmlns:a16="http://schemas.microsoft.com/office/drawing/2014/main" id="{491B5602-FE29-5BD6-31ED-33D124C4F1EC}"/>
              </a:ext>
            </a:extLst>
          </p:cNvPr>
          <p:cNvSpPr txBox="1"/>
          <p:nvPr/>
        </p:nvSpPr>
        <p:spPr>
          <a:xfrm>
            <a:off x="1327815" y="24971514"/>
            <a:ext cx="8686800" cy="707886"/>
          </a:xfrm>
          <a:prstGeom prst="rect">
            <a:avLst/>
          </a:prstGeom>
          <a:noFill/>
        </p:spPr>
        <p:txBody>
          <a:bodyPr wrap="square" rtlCol="1">
            <a:spAutoFit/>
          </a:bodyPr>
          <a:lstStyle/>
          <a:p>
            <a:pPr algn="ctr"/>
            <a:r>
              <a:rPr lang="en-US" sz="4000" b="1" dirty="0">
                <a:latin typeface="Times New Roman" panose="02020603050405020304" pitchFamily="18" charset="0"/>
                <a:cs typeface="Times New Roman" panose="02020603050405020304" pitchFamily="18" charset="0"/>
              </a:rPr>
              <a:t>Figure 1, </a:t>
            </a:r>
            <a:r>
              <a:rPr lang="en-US" sz="4000" dirty="0">
                <a:latin typeface="Times New Roman" panose="02020603050405020304" pitchFamily="18" charset="0"/>
                <a:cs typeface="Times New Roman" panose="02020603050405020304" pitchFamily="18" charset="0"/>
              </a:rPr>
              <a:t>FSSW Process.</a:t>
            </a:r>
            <a:endParaRPr lang="ar-SA" sz="4000"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9CDCEE0-C591-B34E-0127-E09FE32366CB}"/>
              </a:ext>
            </a:extLst>
          </p:cNvPr>
          <p:cNvSpPr/>
          <p:nvPr/>
        </p:nvSpPr>
        <p:spPr bwMode="auto">
          <a:xfrm>
            <a:off x="2133600" y="25755600"/>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Design </a:t>
            </a:r>
            <a:r>
              <a:rPr lang="en-US" sz="4800" b="1" dirty="0">
                <a:latin typeface="Times New Roman" panose="02020603050405020304" pitchFamily="18" charset="0"/>
                <a:cs typeface="Times New Roman" panose="02020603050405020304" pitchFamily="18" charset="0"/>
              </a:rPr>
              <a:t>Methodology</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1" name="Picture 20" descr="A diagram of a process&#10;&#10;Description automatically generated">
            <a:extLst>
              <a:ext uri="{FF2B5EF4-FFF2-40B4-BE49-F238E27FC236}">
                <a16:creationId xmlns:a16="http://schemas.microsoft.com/office/drawing/2014/main" id="{A7495193-2ABA-DF37-D5FA-777BACF29C61}"/>
              </a:ext>
            </a:extLst>
          </p:cNvPr>
          <p:cNvPicPr>
            <a:picLocks noChangeAspect="1"/>
          </p:cNvPicPr>
          <p:nvPr/>
        </p:nvPicPr>
        <p:blipFill>
          <a:blip r:embed="rId16"/>
          <a:stretch>
            <a:fillRect/>
          </a:stretch>
        </p:blipFill>
        <p:spPr>
          <a:xfrm>
            <a:off x="961950" y="26884182"/>
            <a:ext cx="10315650" cy="2819170"/>
          </a:xfrm>
          <a:prstGeom prst="rect">
            <a:avLst/>
          </a:prstGeom>
        </p:spPr>
      </p:pic>
      <p:sp>
        <p:nvSpPr>
          <p:cNvPr id="23" name="Rectangle: Rounded Corners 22">
            <a:extLst>
              <a:ext uri="{FF2B5EF4-FFF2-40B4-BE49-F238E27FC236}">
                <a16:creationId xmlns:a16="http://schemas.microsoft.com/office/drawing/2014/main" id="{6FAF8582-89C4-0CD5-3E47-8C5FE6C65240}"/>
              </a:ext>
            </a:extLst>
          </p:cNvPr>
          <p:cNvSpPr/>
          <p:nvPr/>
        </p:nvSpPr>
        <p:spPr bwMode="auto">
          <a:xfrm>
            <a:off x="2133600" y="29870400"/>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Material Selection</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5" name="Table 24">
            <a:extLst>
              <a:ext uri="{FF2B5EF4-FFF2-40B4-BE49-F238E27FC236}">
                <a16:creationId xmlns:a16="http://schemas.microsoft.com/office/drawing/2014/main" id="{A216392A-2540-93B3-6FCF-9F1878D0A601}"/>
              </a:ext>
            </a:extLst>
          </p:cNvPr>
          <p:cNvGraphicFramePr>
            <a:graphicFrameLocks noGrp="1"/>
          </p:cNvGraphicFramePr>
          <p:nvPr>
            <p:extLst>
              <p:ext uri="{D42A27DB-BD31-4B8C-83A1-F6EECF244321}">
                <p14:modId xmlns:p14="http://schemas.microsoft.com/office/powerpoint/2010/main" val="3450467227"/>
              </p:ext>
            </p:extLst>
          </p:nvPr>
        </p:nvGraphicFramePr>
        <p:xfrm>
          <a:off x="1185704" y="30998982"/>
          <a:ext cx="9634696" cy="4114800"/>
        </p:xfrm>
        <a:graphic>
          <a:graphicData uri="http://schemas.openxmlformats.org/drawingml/2006/table">
            <a:tbl>
              <a:tblPr firstRow="1" bandRow="1">
                <a:tableStyleId>{2D5ABB26-0587-4C30-8999-92F81FD0307C}</a:tableStyleId>
              </a:tblPr>
              <a:tblGrid>
                <a:gridCol w="2542045">
                  <a:extLst>
                    <a:ext uri="{9D8B030D-6E8A-4147-A177-3AD203B41FA5}">
                      <a16:colId xmlns:a16="http://schemas.microsoft.com/office/drawing/2014/main" val="1384474811"/>
                    </a:ext>
                  </a:extLst>
                </a:gridCol>
                <a:gridCol w="7092651">
                  <a:extLst>
                    <a:ext uri="{9D8B030D-6E8A-4147-A177-3AD203B41FA5}">
                      <a16:colId xmlns:a16="http://schemas.microsoft.com/office/drawing/2014/main" val="4114436974"/>
                    </a:ext>
                  </a:extLst>
                </a:gridCol>
              </a:tblGrid>
              <a:tr h="506142">
                <a:tc>
                  <a:txBody>
                    <a:bodyPr/>
                    <a:lstStyle/>
                    <a:p>
                      <a:pPr algn="ctr"/>
                      <a:r>
                        <a:rPr lang="en-US" sz="3600" dirty="0">
                          <a:latin typeface="Times New Roman" panose="02020603050405020304" pitchFamily="18" charset="0"/>
                          <a:cs typeface="Times New Roman" panose="02020603050405020304" pitchFamily="18" charset="0"/>
                        </a:rPr>
                        <a:t>Function</a:t>
                      </a:r>
                      <a:endParaRPr lang="en-US" sz="4000" dirty="0">
                        <a:latin typeface="Times New Roman" panose="02020603050405020304" pitchFamily="18" charset="0"/>
                        <a:cs typeface="Times New Roman" panose="020206030504050203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3600" dirty="0">
                          <a:latin typeface="Times New Roman" panose="02020603050405020304" pitchFamily="18" charset="0"/>
                          <a:cs typeface="Times New Roman" panose="02020603050405020304" pitchFamily="18" charset="0"/>
                        </a:rPr>
                        <a:t>Designing of Spindle Shaft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541748"/>
                  </a:ext>
                </a:extLst>
              </a:tr>
              <a:tr h="2107506">
                <a:tc>
                  <a:txBody>
                    <a:bodyPr/>
                    <a:lstStyle/>
                    <a:p>
                      <a:pPr algn="ctr"/>
                      <a:r>
                        <a:rPr lang="en-US" sz="3600" dirty="0">
                          <a:latin typeface="Times New Roman" panose="02020603050405020304" pitchFamily="18" charset="0"/>
                          <a:cs typeface="Times New Roman" panose="02020603050405020304" pitchFamily="18" charset="0"/>
                        </a:rPr>
                        <a:t>Constraints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High strength.</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Good machinability</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Low notch sensitivity factor.</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Good heat treatment properties.</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High wear resistant properties.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85934"/>
                  </a:ext>
                </a:extLst>
              </a:tr>
              <a:tr h="506142">
                <a:tc>
                  <a:txBody>
                    <a:bodyPr/>
                    <a:lstStyle/>
                    <a:p>
                      <a:pPr algn="ctr"/>
                      <a:r>
                        <a:rPr lang="en-US" sz="3600" dirty="0">
                          <a:latin typeface="Times New Roman" panose="02020603050405020304" pitchFamily="18" charset="0"/>
                          <a:cs typeface="Times New Roman" panose="02020603050405020304" pitchFamily="18" charset="0"/>
                        </a:rPr>
                        <a:t>Objective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3600" dirty="0">
                          <a:latin typeface="Times New Roman" panose="02020603050405020304" pitchFamily="18" charset="0"/>
                          <a:cs typeface="Times New Roman" panose="02020603050405020304" pitchFamily="18" charset="0"/>
                        </a:rPr>
                        <a:t>Minimize the Cost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516655"/>
                  </a:ext>
                </a:extLst>
              </a:tr>
            </a:tbl>
          </a:graphicData>
        </a:graphic>
      </p:graphicFrame>
      <p:sp>
        <p:nvSpPr>
          <p:cNvPr id="29" name="TextBox 28">
            <a:extLst>
              <a:ext uri="{FF2B5EF4-FFF2-40B4-BE49-F238E27FC236}">
                <a16:creationId xmlns:a16="http://schemas.microsoft.com/office/drawing/2014/main" id="{B0008C90-050A-E304-E5DE-CC7CAC5CAF47}"/>
              </a:ext>
            </a:extLst>
          </p:cNvPr>
          <p:cNvSpPr txBox="1"/>
          <p:nvPr/>
        </p:nvSpPr>
        <p:spPr>
          <a:xfrm>
            <a:off x="1262381" y="40700500"/>
            <a:ext cx="10060771" cy="707886"/>
          </a:xfrm>
          <a:prstGeom prst="rect">
            <a:avLst/>
          </a:prstGeom>
          <a:noFill/>
        </p:spPr>
        <p:txBody>
          <a:bodyPr wrap="square" rtlCol="1">
            <a:spAutoFit/>
          </a:bodyPr>
          <a:lstStyle/>
          <a:p>
            <a:r>
              <a:rPr lang="en-US" sz="4000" b="1" dirty="0">
                <a:latin typeface="Times New Roman" panose="02020603050405020304" pitchFamily="18" charset="0"/>
                <a:cs typeface="Times New Roman" panose="02020603050405020304" pitchFamily="18" charset="0"/>
              </a:rPr>
              <a:t>Figure 2, </a:t>
            </a:r>
            <a:r>
              <a:rPr lang="en-US" sz="4000" dirty="0">
                <a:latin typeface="Times New Roman" panose="02020603050405020304" pitchFamily="18" charset="0"/>
                <a:cs typeface="Times New Roman" panose="02020603050405020304" pitchFamily="18" charset="0"/>
              </a:rPr>
              <a:t>Ashby Plot: Tensile Strength vs. Cost.</a:t>
            </a:r>
            <a:endParaRPr lang="ar-SA" sz="4000" dirty="0">
              <a:latin typeface="Times New Roman" panose="02020603050405020304" pitchFamily="18" charset="0"/>
              <a:cs typeface="Times New Roman" panose="02020603050405020304" pitchFamily="18" charset="0"/>
            </a:endParaRPr>
          </a:p>
        </p:txBody>
      </p:sp>
      <p:graphicFrame>
        <p:nvGraphicFramePr>
          <p:cNvPr id="31" name="Table 30">
            <a:extLst>
              <a:ext uri="{FF2B5EF4-FFF2-40B4-BE49-F238E27FC236}">
                <a16:creationId xmlns:a16="http://schemas.microsoft.com/office/drawing/2014/main" id="{2057C2F3-7312-4A64-39FA-9BA1964DFE62}"/>
              </a:ext>
            </a:extLst>
          </p:cNvPr>
          <p:cNvGraphicFramePr>
            <a:graphicFrameLocks noGrp="1"/>
          </p:cNvGraphicFramePr>
          <p:nvPr>
            <p:extLst>
              <p:ext uri="{D42A27DB-BD31-4B8C-83A1-F6EECF244321}">
                <p14:modId xmlns:p14="http://schemas.microsoft.com/office/powerpoint/2010/main" val="1567303914"/>
              </p:ext>
            </p:extLst>
          </p:nvPr>
        </p:nvGraphicFramePr>
        <p:xfrm>
          <a:off x="11658600" y="24841200"/>
          <a:ext cx="9881194" cy="2221218"/>
        </p:xfrm>
        <a:graphic>
          <a:graphicData uri="http://schemas.openxmlformats.org/drawingml/2006/table">
            <a:tbl>
              <a:tblPr rtl="1" firstRow="1" bandRow="1">
                <a:tableStyleId>{8799B23B-EC83-4686-B30A-512413B5E67A}</a:tableStyleId>
              </a:tblPr>
              <a:tblGrid>
                <a:gridCol w="4940597">
                  <a:extLst>
                    <a:ext uri="{9D8B030D-6E8A-4147-A177-3AD203B41FA5}">
                      <a16:colId xmlns:a16="http://schemas.microsoft.com/office/drawing/2014/main" val="1931211864"/>
                    </a:ext>
                  </a:extLst>
                </a:gridCol>
                <a:gridCol w="4940597">
                  <a:extLst>
                    <a:ext uri="{9D8B030D-6E8A-4147-A177-3AD203B41FA5}">
                      <a16:colId xmlns:a16="http://schemas.microsoft.com/office/drawing/2014/main" val="1534845478"/>
                    </a:ext>
                  </a:extLst>
                </a:gridCol>
              </a:tblGrid>
              <a:tr h="740406">
                <a:tc>
                  <a:txBody>
                    <a:bodyPr/>
                    <a:lstStyle/>
                    <a:p>
                      <a:pPr rtl="1"/>
                      <a:r>
                        <a:rPr lang="en-US" sz="3600" b="0" dirty="0">
                          <a:latin typeface="Times New Roman" panose="02020603050405020304" pitchFamily="18" charset="0"/>
                          <a:cs typeface="Times New Roman" panose="02020603050405020304" pitchFamily="18" charset="0"/>
                        </a:rPr>
                        <a:t>20</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Downward Force [</a:t>
                      </a:r>
                      <a:r>
                        <a:rPr lang="en-US" sz="3200" b="0" dirty="0" err="1">
                          <a:latin typeface="Times New Roman" panose="02020603050405020304" pitchFamily="18" charset="0"/>
                          <a:cs typeface="Times New Roman" panose="02020603050405020304" pitchFamily="18" charset="0"/>
                        </a:rPr>
                        <a:t>kN</a:t>
                      </a:r>
                      <a:r>
                        <a:rPr lang="en-US" sz="3200" b="0" dirty="0">
                          <a:latin typeface="Times New Roman" panose="02020603050405020304" pitchFamily="18" charset="0"/>
                          <a:cs typeface="Times New Roman" panose="02020603050405020304" pitchFamily="18" charset="0"/>
                        </a:rPr>
                        <a:t>]</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7771923"/>
                  </a:ext>
                </a:extLst>
              </a:tr>
              <a:tr h="740406">
                <a:tc>
                  <a:txBody>
                    <a:bodyPr/>
                    <a:lstStyle/>
                    <a:p>
                      <a:pPr rtl="1"/>
                      <a:r>
                        <a:rPr lang="en-US" sz="3600" b="0" dirty="0">
                          <a:latin typeface="Times New Roman" panose="02020603050405020304" pitchFamily="18" charset="0"/>
                          <a:cs typeface="Times New Roman" panose="02020603050405020304" pitchFamily="18" charset="0"/>
                        </a:rPr>
                        <a:t>20-40</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Torque [Nm]</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4645054"/>
                  </a:ext>
                </a:extLst>
              </a:tr>
              <a:tr h="740406">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3600" b="0" dirty="0">
                          <a:latin typeface="Times New Roman" panose="02020603050405020304" pitchFamily="18" charset="0"/>
                          <a:cs typeface="Times New Roman" panose="02020603050405020304" pitchFamily="18" charset="0"/>
                        </a:rPr>
                        <a:t>3000-6000</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Rotational Rate [RPM]</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2271153"/>
                  </a:ext>
                </a:extLst>
              </a:tr>
            </a:tbl>
          </a:graphicData>
        </a:graphic>
      </p:graphicFrame>
      <p:sp>
        <p:nvSpPr>
          <p:cNvPr id="33" name="TextBox 32">
            <a:extLst>
              <a:ext uri="{FF2B5EF4-FFF2-40B4-BE49-F238E27FC236}">
                <a16:creationId xmlns:a16="http://schemas.microsoft.com/office/drawing/2014/main" id="{B2382E6C-B872-27F9-8CFD-E469D1484047}"/>
              </a:ext>
            </a:extLst>
          </p:cNvPr>
          <p:cNvSpPr txBox="1"/>
          <p:nvPr/>
        </p:nvSpPr>
        <p:spPr>
          <a:xfrm>
            <a:off x="23031359" y="15855844"/>
            <a:ext cx="9434370"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Figure 5, </a:t>
            </a:r>
            <a:r>
              <a:rPr lang="en-US" sz="3600" dirty="0">
                <a:latin typeface="Times New Roman" panose="02020603050405020304" pitchFamily="18" charset="0"/>
                <a:cs typeface="Times New Roman" panose="02020603050405020304" pitchFamily="18" charset="0"/>
              </a:rPr>
              <a:t>1</a:t>
            </a:r>
            <a:r>
              <a:rPr lang="en-US" sz="3600" baseline="30000" dirty="0">
                <a:latin typeface="Times New Roman" panose="02020603050405020304" pitchFamily="18" charset="0"/>
                <a:cs typeface="Times New Roman" panose="02020603050405020304" pitchFamily="18" charset="0"/>
              </a:rPr>
              <a:t>st</a:t>
            </a:r>
            <a:r>
              <a:rPr lang="en-US" sz="3600" dirty="0">
                <a:latin typeface="Times New Roman" panose="02020603050405020304" pitchFamily="18" charset="0"/>
                <a:cs typeface="Times New Roman" panose="02020603050405020304" pitchFamily="18" charset="0"/>
              </a:rPr>
              <a:t> Stage Creating a 2D Sketch. </a:t>
            </a:r>
            <a:endParaRPr lang="ar-SA" sz="36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B578B09-29D7-BAF6-F9D1-F8B7C7936A1A}"/>
              </a:ext>
            </a:extLst>
          </p:cNvPr>
          <p:cNvSpPr txBox="1"/>
          <p:nvPr/>
        </p:nvSpPr>
        <p:spPr>
          <a:xfrm>
            <a:off x="23102776" y="24064806"/>
            <a:ext cx="9384689" cy="707886"/>
          </a:xfrm>
          <a:prstGeom prst="rect">
            <a:avLst/>
          </a:prstGeom>
          <a:noFill/>
        </p:spPr>
        <p:txBody>
          <a:bodyPr wrap="square" rtlCol="1">
            <a:spAutoFit/>
          </a:bodyPr>
          <a:lstStyle/>
          <a:p>
            <a:r>
              <a:rPr lang="en-US" sz="4000" b="1" dirty="0">
                <a:latin typeface="Times New Roman" panose="02020603050405020304" pitchFamily="18" charset="0"/>
                <a:cs typeface="Times New Roman" panose="02020603050405020304" pitchFamily="18" charset="0"/>
              </a:rPr>
              <a:t>Figure 6, </a:t>
            </a:r>
            <a:r>
              <a:rPr lang="en-US" sz="3600" dirty="0">
                <a:latin typeface="Times New Roman" panose="02020603050405020304" pitchFamily="18" charset="0"/>
                <a:cs typeface="Times New Roman" panose="02020603050405020304" pitchFamily="18" charset="0"/>
              </a:rPr>
              <a:t>2nd Stage Generating 3D Model</a:t>
            </a:r>
            <a:r>
              <a:rPr lang="en-US" sz="4000" dirty="0">
                <a:latin typeface="Times New Roman" panose="02020603050405020304" pitchFamily="18" charset="0"/>
                <a:cs typeface="Times New Roman" panose="02020603050405020304" pitchFamily="18" charset="0"/>
              </a:rPr>
              <a:t>.</a:t>
            </a:r>
            <a:endParaRPr lang="ar-SA" sz="4000" dirty="0">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63394C70-6F67-9CC1-D6A3-6B3AB2129F37}"/>
              </a:ext>
            </a:extLst>
          </p:cNvPr>
          <p:cNvPicPr>
            <a:picLocks noChangeAspect="1"/>
          </p:cNvPicPr>
          <p:nvPr/>
        </p:nvPicPr>
        <p:blipFill rotWithShape="1">
          <a:blip r:embed="rId17"/>
          <a:srcRect r="7853"/>
          <a:stretch/>
        </p:blipFill>
        <p:spPr>
          <a:xfrm>
            <a:off x="26386122" y="16764000"/>
            <a:ext cx="5002039" cy="6967852"/>
          </a:xfrm>
          <a:prstGeom prst="rect">
            <a:avLst/>
          </a:prstGeom>
        </p:spPr>
      </p:pic>
      <p:pic>
        <p:nvPicPr>
          <p:cNvPr id="43" name="Picture 42">
            <a:extLst>
              <a:ext uri="{FF2B5EF4-FFF2-40B4-BE49-F238E27FC236}">
                <a16:creationId xmlns:a16="http://schemas.microsoft.com/office/drawing/2014/main" id="{4C699884-1B5F-6B1A-B6C9-1CF551604145}"/>
              </a:ext>
            </a:extLst>
          </p:cNvPr>
          <p:cNvPicPr>
            <a:picLocks noChangeAspect="1"/>
          </p:cNvPicPr>
          <p:nvPr/>
        </p:nvPicPr>
        <p:blipFill>
          <a:blip r:embed="rId18"/>
          <a:stretch>
            <a:fillRect/>
          </a:stretch>
        </p:blipFill>
        <p:spPr>
          <a:xfrm>
            <a:off x="22048811" y="25866309"/>
            <a:ext cx="5383189" cy="3623091"/>
          </a:xfrm>
          <a:prstGeom prst="rect">
            <a:avLst/>
          </a:prstGeom>
        </p:spPr>
      </p:pic>
      <p:pic>
        <p:nvPicPr>
          <p:cNvPr id="55" name="Picture 54">
            <a:extLst>
              <a:ext uri="{FF2B5EF4-FFF2-40B4-BE49-F238E27FC236}">
                <a16:creationId xmlns:a16="http://schemas.microsoft.com/office/drawing/2014/main" id="{F6E9BA50-458F-5123-0A3B-C2DAA9FFCD51}"/>
              </a:ext>
            </a:extLst>
          </p:cNvPr>
          <p:cNvPicPr>
            <a:picLocks noChangeAspect="1"/>
          </p:cNvPicPr>
          <p:nvPr/>
        </p:nvPicPr>
        <p:blipFill>
          <a:blip r:embed="rId19"/>
          <a:stretch>
            <a:fillRect/>
          </a:stretch>
        </p:blipFill>
        <p:spPr>
          <a:xfrm>
            <a:off x="22865493" y="29679686"/>
            <a:ext cx="4009447" cy="5186824"/>
          </a:xfrm>
          <a:prstGeom prst="rect">
            <a:avLst/>
          </a:prstGeom>
        </p:spPr>
      </p:pic>
      <p:pic>
        <p:nvPicPr>
          <p:cNvPr id="61" name="Picture 60">
            <a:extLst>
              <a:ext uri="{FF2B5EF4-FFF2-40B4-BE49-F238E27FC236}">
                <a16:creationId xmlns:a16="http://schemas.microsoft.com/office/drawing/2014/main" id="{929AB0F7-9B12-4661-93B6-C5602A547107}"/>
              </a:ext>
            </a:extLst>
          </p:cNvPr>
          <p:cNvPicPr>
            <a:picLocks noChangeAspect="1"/>
          </p:cNvPicPr>
          <p:nvPr/>
        </p:nvPicPr>
        <p:blipFill>
          <a:blip r:embed="rId20"/>
          <a:stretch>
            <a:fillRect/>
          </a:stretch>
        </p:blipFill>
        <p:spPr>
          <a:xfrm>
            <a:off x="27166216" y="29562171"/>
            <a:ext cx="5136030" cy="5154672"/>
          </a:xfrm>
          <a:prstGeom prst="rect">
            <a:avLst/>
          </a:prstGeom>
        </p:spPr>
      </p:pic>
      <p:pic>
        <p:nvPicPr>
          <p:cNvPr id="1025" name="Picture 1024">
            <a:extLst>
              <a:ext uri="{FF2B5EF4-FFF2-40B4-BE49-F238E27FC236}">
                <a16:creationId xmlns:a16="http://schemas.microsoft.com/office/drawing/2014/main" id="{F80BA8BA-C293-6702-D616-928F28373054}"/>
              </a:ext>
            </a:extLst>
          </p:cNvPr>
          <p:cNvPicPr>
            <a:picLocks noChangeAspect="1"/>
          </p:cNvPicPr>
          <p:nvPr/>
        </p:nvPicPr>
        <p:blipFill>
          <a:blip r:embed="rId21"/>
          <a:stretch>
            <a:fillRect/>
          </a:stretch>
        </p:blipFill>
        <p:spPr>
          <a:xfrm>
            <a:off x="28935845" y="25579013"/>
            <a:ext cx="1010755" cy="3834187"/>
          </a:xfrm>
          <a:prstGeom prst="rect">
            <a:avLst/>
          </a:prstGeom>
        </p:spPr>
      </p:pic>
      <p:pic>
        <p:nvPicPr>
          <p:cNvPr id="1027" name="Picture 1026">
            <a:extLst>
              <a:ext uri="{FF2B5EF4-FFF2-40B4-BE49-F238E27FC236}">
                <a16:creationId xmlns:a16="http://schemas.microsoft.com/office/drawing/2014/main" id="{1A9DB128-3191-CCBC-4CEB-D3B05B030700}"/>
              </a:ext>
            </a:extLst>
          </p:cNvPr>
          <p:cNvPicPr>
            <a:picLocks noChangeAspect="1"/>
          </p:cNvPicPr>
          <p:nvPr/>
        </p:nvPicPr>
        <p:blipFill>
          <a:blip r:embed="rId22"/>
          <a:stretch>
            <a:fillRect/>
          </a:stretch>
        </p:blipFill>
        <p:spPr>
          <a:xfrm>
            <a:off x="30527355" y="25603200"/>
            <a:ext cx="1933845" cy="3515216"/>
          </a:xfrm>
          <a:prstGeom prst="rect">
            <a:avLst/>
          </a:prstGeom>
        </p:spPr>
      </p:pic>
      <p:sp>
        <p:nvSpPr>
          <p:cNvPr id="1029" name="TextBox 1028">
            <a:extLst>
              <a:ext uri="{FF2B5EF4-FFF2-40B4-BE49-F238E27FC236}">
                <a16:creationId xmlns:a16="http://schemas.microsoft.com/office/drawing/2014/main" id="{E4046E50-46DD-8008-D087-8BA258F642A1}"/>
              </a:ext>
            </a:extLst>
          </p:cNvPr>
          <p:cNvSpPr txBox="1">
            <a:spLocks/>
          </p:cNvSpPr>
          <p:nvPr/>
        </p:nvSpPr>
        <p:spPr>
          <a:xfrm>
            <a:off x="21933344" y="34823400"/>
            <a:ext cx="10567834" cy="1261884"/>
          </a:xfrm>
          <a:prstGeom prst="rect">
            <a:avLst/>
          </a:prstGeom>
          <a:noFill/>
        </p:spPr>
        <p:txBody>
          <a:bodyPr wrap="square" rtlCol="1">
            <a:spAutoFit/>
          </a:bodyPr>
          <a:lstStyle/>
          <a:p>
            <a:pPr algn="ctr"/>
            <a:r>
              <a:rPr lang="en-US" sz="4000" b="1" dirty="0">
                <a:latin typeface="Times New Roman" panose="02020603050405020304" pitchFamily="18" charset="0"/>
                <a:cs typeface="Times New Roman" panose="02020603050405020304" pitchFamily="18" charset="0"/>
              </a:rPr>
              <a:t>Figure 7, </a:t>
            </a:r>
            <a:r>
              <a:rPr lang="en-US" sz="3600" dirty="0">
                <a:latin typeface="Times New Roman" panose="02020603050405020304" pitchFamily="18" charset="0"/>
                <a:cs typeface="Times New Roman" panose="02020603050405020304" pitchFamily="18" charset="0"/>
              </a:rPr>
              <a:t>3</a:t>
            </a:r>
            <a:r>
              <a:rPr lang="en-US" sz="3600" baseline="30000" dirty="0">
                <a:latin typeface="Times New Roman" panose="02020603050405020304" pitchFamily="18" charset="0"/>
                <a:cs typeface="Times New Roman" panose="02020603050405020304" pitchFamily="18" charset="0"/>
              </a:rPr>
              <a:t>rd</a:t>
            </a:r>
            <a:r>
              <a:rPr lang="en-US" sz="3600" dirty="0">
                <a:latin typeface="Times New Roman" panose="02020603050405020304" pitchFamily="18" charset="0"/>
                <a:cs typeface="Times New Roman" panose="02020603050405020304" pitchFamily="18" charset="0"/>
              </a:rPr>
              <a:t> Stage Applying Finite Element Modelling for nonstandard parts. </a:t>
            </a:r>
            <a:endParaRPr lang="ar-SA" sz="4000" dirty="0">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id="{31B1C88E-65DD-F6B7-4EC4-7C94CB16D644}"/>
              </a:ext>
            </a:extLst>
          </p:cNvPr>
          <p:cNvPicPr>
            <a:picLocks noChangeAspect="1"/>
          </p:cNvPicPr>
          <p:nvPr/>
        </p:nvPicPr>
        <p:blipFill>
          <a:blip r:embed="rId23"/>
          <a:stretch>
            <a:fillRect/>
          </a:stretch>
        </p:blipFill>
        <p:spPr>
          <a:xfrm>
            <a:off x="22525622" y="16535401"/>
            <a:ext cx="3770134" cy="7568060"/>
          </a:xfrm>
          <a:prstGeom prst="rect">
            <a:avLst/>
          </a:prstGeom>
        </p:spPr>
      </p:pic>
      <p:sp>
        <p:nvSpPr>
          <p:cNvPr id="1031" name="Rectangle: Rounded Corners 1030">
            <a:extLst>
              <a:ext uri="{FF2B5EF4-FFF2-40B4-BE49-F238E27FC236}">
                <a16:creationId xmlns:a16="http://schemas.microsoft.com/office/drawing/2014/main" id="{D0E53A85-8F06-2D23-AEF4-1507A86BBED8}"/>
              </a:ext>
            </a:extLst>
          </p:cNvPr>
          <p:cNvSpPr/>
          <p:nvPr/>
        </p:nvSpPr>
        <p:spPr bwMode="auto">
          <a:xfrm>
            <a:off x="23164800" y="10591800"/>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Final Design and Simulation</a:t>
            </a:r>
            <a:endParaRPr kumimoji="0" lang="ar-SA"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42" name="Table 1041">
            <a:extLst>
              <a:ext uri="{FF2B5EF4-FFF2-40B4-BE49-F238E27FC236}">
                <a16:creationId xmlns:a16="http://schemas.microsoft.com/office/drawing/2014/main" id="{1074B66B-3348-B4E7-7862-253069FFD708}"/>
              </a:ext>
            </a:extLst>
          </p:cNvPr>
          <p:cNvGraphicFramePr>
            <a:graphicFrameLocks noGrp="1"/>
          </p:cNvGraphicFramePr>
          <p:nvPr>
            <p:extLst>
              <p:ext uri="{D42A27DB-BD31-4B8C-83A1-F6EECF244321}">
                <p14:modId xmlns:p14="http://schemas.microsoft.com/office/powerpoint/2010/main" val="3023994460"/>
              </p:ext>
            </p:extLst>
          </p:nvPr>
        </p:nvGraphicFramePr>
        <p:xfrm>
          <a:off x="11599196" y="37261800"/>
          <a:ext cx="9813004" cy="3200400"/>
        </p:xfrm>
        <a:graphic>
          <a:graphicData uri="http://schemas.openxmlformats.org/drawingml/2006/table">
            <a:tbl>
              <a:tblPr rtl="1" firstRow="1" bandRow="1">
                <a:tableStyleId>{8799B23B-EC83-4686-B30A-512413B5E67A}</a:tableStyleId>
              </a:tblPr>
              <a:tblGrid>
                <a:gridCol w="4906502">
                  <a:extLst>
                    <a:ext uri="{9D8B030D-6E8A-4147-A177-3AD203B41FA5}">
                      <a16:colId xmlns:a16="http://schemas.microsoft.com/office/drawing/2014/main" val="689749019"/>
                    </a:ext>
                  </a:extLst>
                </a:gridCol>
                <a:gridCol w="4906502">
                  <a:extLst>
                    <a:ext uri="{9D8B030D-6E8A-4147-A177-3AD203B41FA5}">
                      <a16:colId xmlns:a16="http://schemas.microsoft.com/office/drawing/2014/main" val="2361103904"/>
                    </a:ext>
                  </a:extLst>
                </a:gridCol>
              </a:tblGrid>
              <a:tr h="567938">
                <a:tc>
                  <a:txBody>
                    <a:bodyPr/>
                    <a:lstStyle/>
                    <a:p>
                      <a:pPr algn="ctr" rtl="1"/>
                      <a:r>
                        <a:rPr lang="en-US" sz="3600" b="0" dirty="0">
                          <a:latin typeface="Times New Roman" panose="02020603050405020304" pitchFamily="18" charset="0"/>
                          <a:cs typeface="Times New Roman" panose="02020603050405020304" pitchFamily="18" charset="0"/>
                        </a:rPr>
                        <a:t>10</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Downward Force [</a:t>
                      </a:r>
                      <a:r>
                        <a:rPr lang="en-US" sz="3200" b="0" dirty="0" err="1">
                          <a:latin typeface="Times New Roman" panose="02020603050405020304" pitchFamily="18" charset="0"/>
                          <a:cs typeface="Times New Roman" panose="02020603050405020304" pitchFamily="18" charset="0"/>
                        </a:rPr>
                        <a:t>kN</a:t>
                      </a:r>
                      <a:r>
                        <a:rPr lang="en-US" sz="3200" b="0" dirty="0">
                          <a:latin typeface="Times New Roman" panose="02020603050405020304" pitchFamily="18" charset="0"/>
                          <a:cs typeface="Times New Roman" panose="02020603050405020304" pitchFamily="18" charset="0"/>
                        </a:rPr>
                        <a:t>]</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8316317"/>
                  </a:ext>
                </a:extLst>
              </a:tr>
              <a:tr h="567938">
                <a:tc>
                  <a:txBody>
                    <a:bodyPr/>
                    <a:lstStyle/>
                    <a:p>
                      <a:pPr algn="ctr" rtl="1"/>
                      <a:r>
                        <a:rPr lang="en-US" sz="3600" b="0" dirty="0">
                          <a:latin typeface="Times New Roman" panose="02020603050405020304" pitchFamily="18" charset="0"/>
                          <a:cs typeface="Times New Roman" panose="02020603050405020304" pitchFamily="18" charset="0"/>
                        </a:rPr>
                        <a:t>47.74</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Torque [Nm]</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3129641"/>
                  </a:ext>
                </a:extLst>
              </a:tr>
              <a:tr h="56793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600" b="0" dirty="0">
                          <a:latin typeface="Times New Roman" panose="02020603050405020304" pitchFamily="18" charset="0"/>
                          <a:cs typeface="Times New Roman" panose="02020603050405020304" pitchFamily="18" charset="0"/>
                        </a:rPr>
                        <a:t>1500-3000</a:t>
                      </a:r>
                      <a:endParaRPr lang="ar-SA" sz="3600" b="0" dirty="0">
                        <a:latin typeface="Times New Roman" panose="02020603050405020304" pitchFamily="18" charset="0"/>
                        <a:cs typeface="Times New Roman" panose="02020603050405020304" pitchFamily="18" charset="0"/>
                      </a:endParaRPr>
                    </a:p>
                  </a:txBody>
                  <a:tcPr/>
                </a:tc>
                <a:tc>
                  <a:txBody>
                    <a:bodyPr/>
                    <a:lstStyle/>
                    <a:p>
                      <a:pPr rtl="1"/>
                      <a:r>
                        <a:rPr lang="en-US" sz="3200" b="0" dirty="0">
                          <a:latin typeface="Times New Roman" panose="02020603050405020304" pitchFamily="18" charset="0"/>
                          <a:cs typeface="Times New Roman" panose="02020603050405020304" pitchFamily="18" charset="0"/>
                        </a:rPr>
                        <a:t>Rotational Rate [RPM]</a:t>
                      </a:r>
                      <a:endParaRPr lang="ar-SA" sz="3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4646569"/>
                  </a:ext>
                </a:extLst>
              </a:tr>
              <a:tr h="56793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Times New Roman" panose="02020603050405020304" pitchFamily="18" charset="0"/>
                          <a:ea typeface="+mn-ea"/>
                          <a:cs typeface="Times New Roman" panose="02020603050405020304" pitchFamily="18" charset="0"/>
                        </a:rPr>
                        <a:t>200</a:t>
                      </a:r>
                      <a:endParaRPr lang="ar-SA" sz="3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Times New Roman" panose="02020603050405020304" pitchFamily="18" charset="0"/>
                          <a:ea typeface="+mn-ea"/>
                          <a:cs typeface="Times New Roman" panose="02020603050405020304" pitchFamily="18" charset="0"/>
                        </a:rPr>
                        <a:t>Stroke (mm)</a:t>
                      </a:r>
                      <a:endParaRPr lang="ar-SA" sz="3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54402260"/>
                  </a:ext>
                </a:extLst>
              </a:tr>
              <a:tr h="56793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Times New Roman" panose="02020603050405020304" pitchFamily="18" charset="0"/>
                          <a:ea typeface="+mn-ea"/>
                          <a:cs typeface="Times New Roman" panose="02020603050405020304" pitchFamily="18" charset="0"/>
                        </a:rPr>
                        <a:t>800×260</a:t>
                      </a:r>
                      <a:endParaRPr lang="ar-SA" sz="3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3600" b="0" kern="1200" dirty="0">
                          <a:solidFill>
                            <a:schemeClr val="tx1"/>
                          </a:solidFill>
                          <a:latin typeface="Times New Roman" panose="02020603050405020304" pitchFamily="18" charset="0"/>
                          <a:ea typeface="+mn-ea"/>
                          <a:cs typeface="Times New Roman" panose="02020603050405020304" pitchFamily="18" charset="0"/>
                        </a:rPr>
                        <a:t>Worktable (mm)</a:t>
                      </a:r>
                      <a:endParaRPr lang="ar-SA" sz="3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550946841"/>
                  </a:ext>
                </a:extLst>
              </a:tr>
            </a:tbl>
          </a:graphicData>
        </a:graphic>
      </p:graphicFrame>
      <p:sp>
        <p:nvSpPr>
          <p:cNvPr id="1043" name="TextBox 1042">
            <a:extLst>
              <a:ext uri="{FF2B5EF4-FFF2-40B4-BE49-F238E27FC236}">
                <a16:creationId xmlns:a16="http://schemas.microsoft.com/office/drawing/2014/main" id="{544EB251-69D9-6185-D0CF-FC81C9698D31}"/>
              </a:ext>
            </a:extLst>
          </p:cNvPr>
          <p:cNvSpPr txBox="1"/>
          <p:nvPr/>
        </p:nvSpPr>
        <p:spPr>
          <a:xfrm>
            <a:off x="11688781" y="36652200"/>
            <a:ext cx="9633833" cy="584775"/>
          </a:xfrm>
          <a:prstGeom prst="rect">
            <a:avLst/>
          </a:prstGeom>
          <a:no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Table 2, </a:t>
            </a:r>
            <a:r>
              <a:rPr lang="en-US" sz="3200" dirty="0">
                <a:solidFill>
                  <a:srgbClr val="000000"/>
                </a:solidFill>
                <a:latin typeface="Times New Roman" panose="02020603050405020304" pitchFamily="18" charset="0"/>
              </a:rPr>
              <a:t>FSSW machine specifications</a:t>
            </a:r>
            <a:r>
              <a:rPr lang="en-US" dirty="0">
                <a:solidFill>
                  <a:srgbClr val="000000"/>
                </a:solidFill>
                <a:latin typeface="Times New Roman" panose="02020603050405020304" pitchFamily="18" charset="0"/>
              </a:rPr>
              <a:t> for final design</a:t>
            </a:r>
            <a:r>
              <a:rPr lang="en-US" sz="3200" dirty="0">
                <a:solidFill>
                  <a:srgbClr val="000000"/>
                </a:solidFill>
                <a:latin typeface="Times New Roman" panose="02020603050405020304" pitchFamily="18" charset="0"/>
              </a:rPr>
              <a:t>.</a:t>
            </a:r>
          </a:p>
        </p:txBody>
      </p:sp>
      <p:sp>
        <p:nvSpPr>
          <p:cNvPr id="2" name="Rectangle: Rounded Corners 1">
            <a:extLst>
              <a:ext uri="{FF2B5EF4-FFF2-40B4-BE49-F238E27FC236}">
                <a16:creationId xmlns:a16="http://schemas.microsoft.com/office/drawing/2014/main" id="{EA35121D-4E36-ED72-C9C7-3C7DCBEFEBD2}"/>
              </a:ext>
            </a:extLst>
          </p:cNvPr>
          <p:cNvSpPr/>
          <p:nvPr/>
        </p:nvSpPr>
        <p:spPr bwMode="auto">
          <a:xfrm>
            <a:off x="12649200" y="35218818"/>
            <a:ext cx="7613269" cy="899982"/>
          </a:xfrm>
          <a:prstGeom prst="roundRect">
            <a:avLst/>
          </a:prstGeom>
          <a:solidFill>
            <a:srgbClr val="D0EAB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4800" b="1" dirty="0">
                <a:latin typeface="Times New Roman" panose="02020603050405020304" pitchFamily="18" charset="0"/>
                <a:cs typeface="Times New Roman" panose="02020603050405020304" pitchFamily="18" charset="0"/>
              </a:rPr>
              <a:t>Machine Specifications</a:t>
            </a:r>
            <a:endParaRPr kumimoji="0" lang="ar-SA"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252A3AD-B08D-CAFF-873E-93083E948806}"/>
              </a:ext>
            </a:extLst>
          </p:cNvPr>
          <p:cNvSpPr txBox="1"/>
          <p:nvPr/>
        </p:nvSpPr>
        <p:spPr>
          <a:xfrm>
            <a:off x="22555200" y="25603200"/>
            <a:ext cx="3598463" cy="584775"/>
          </a:xfrm>
          <a:prstGeom prst="rect">
            <a:avLst/>
          </a:prstGeom>
          <a:noFill/>
        </p:spPr>
        <p:txBody>
          <a:bodyPr wrap="square" rtlCol="1">
            <a:spAutoFit/>
          </a:bodyPr>
          <a:lstStyle/>
          <a:p>
            <a:pPr algn="ctr"/>
            <a:r>
              <a:rPr lang="en-US" dirty="0">
                <a:latin typeface="Times New Roman" panose="02020603050405020304" pitchFamily="18" charset="0"/>
                <a:cs typeface="Times New Roman" panose="02020603050405020304" pitchFamily="18" charset="0"/>
              </a:rPr>
              <a:t>Workbench</a:t>
            </a:r>
            <a:endParaRPr lang="ar-SA"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248DA7-4207-D766-CB6D-8ED270F49420}"/>
              </a:ext>
            </a:extLst>
          </p:cNvPr>
          <p:cNvSpPr txBox="1"/>
          <p:nvPr/>
        </p:nvSpPr>
        <p:spPr>
          <a:xfrm>
            <a:off x="27748545" y="25018425"/>
            <a:ext cx="3417255" cy="584775"/>
          </a:xfrm>
          <a:prstGeom prst="rect">
            <a:avLst/>
          </a:prstGeom>
          <a:noFill/>
        </p:spPr>
        <p:txBody>
          <a:bodyPr wrap="square" rtlCol="1">
            <a:spAutoFit/>
          </a:bodyPr>
          <a:lstStyle/>
          <a:p>
            <a:pPr algn="ctr"/>
            <a:r>
              <a:rPr lang="en-US" dirty="0">
                <a:latin typeface="Times New Roman" panose="02020603050405020304" pitchFamily="18" charset="0"/>
                <a:cs typeface="Times New Roman" panose="02020603050405020304" pitchFamily="18" charset="0"/>
              </a:rPr>
              <a:t>Spindle Shaft</a:t>
            </a:r>
            <a:endParaRPr lang="ar-SA"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07041D-E25E-A028-796C-A605F7A05F54}"/>
              </a:ext>
            </a:extLst>
          </p:cNvPr>
          <p:cNvSpPr txBox="1"/>
          <p:nvPr/>
        </p:nvSpPr>
        <p:spPr>
          <a:xfrm>
            <a:off x="22389379" y="29543597"/>
            <a:ext cx="3237332" cy="584775"/>
          </a:xfrm>
          <a:prstGeom prst="rect">
            <a:avLst/>
          </a:prstGeom>
          <a:noFill/>
        </p:spPr>
        <p:txBody>
          <a:bodyPr wrap="square" rtlCol="1">
            <a:spAutoFit/>
          </a:bodyPr>
          <a:lstStyle/>
          <a:p>
            <a:pPr algn="ctr"/>
            <a:r>
              <a:rPr lang="en-US" dirty="0">
                <a:latin typeface="Times New Roman" panose="02020603050405020304" pitchFamily="18" charset="0"/>
                <a:cs typeface="Times New Roman" panose="02020603050405020304" pitchFamily="18" charset="0"/>
              </a:rPr>
              <a:t>Machine Body</a:t>
            </a:r>
            <a:endParaRPr lang="ar-SA"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63E0B66-7617-FC26-CB46-F3601EAC9E8B}"/>
              </a:ext>
            </a:extLst>
          </p:cNvPr>
          <p:cNvSpPr txBox="1"/>
          <p:nvPr/>
        </p:nvSpPr>
        <p:spPr>
          <a:xfrm>
            <a:off x="26971434" y="29543597"/>
            <a:ext cx="4730463" cy="584775"/>
          </a:xfrm>
          <a:prstGeom prst="rect">
            <a:avLst/>
          </a:prstGeom>
          <a:noFill/>
        </p:spPr>
        <p:txBody>
          <a:bodyPr wrap="square" rtlCol="1">
            <a:spAutoFit/>
          </a:bodyPr>
          <a:lstStyle/>
          <a:p>
            <a:pPr algn="ctr"/>
            <a:r>
              <a:rPr lang="en-US" dirty="0">
                <a:latin typeface="Times New Roman" panose="02020603050405020304" pitchFamily="18" charset="0"/>
                <a:cs typeface="Times New Roman" panose="02020603050405020304" pitchFamily="18" charset="0"/>
              </a:rPr>
              <a:t>Slider Mechanism</a:t>
            </a:r>
            <a:endParaRPr lang="ar-SA" dirty="0">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CEEAACD4-29E9-B97F-BB9D-C1D74BDD5A0A}"/>
              </a:ext>
            </a:extLst>
          </p:cNvPr>
          <p:cNvPicPr>
            <a:picLocks noChangeAspect="1"/>
          </p:cNvPicPr>
          <p:nvPr/>
        </p:nvPicPr>
        <p:blipFill>
          <a:blip r:embed="rId24"/>
          <a:stretch>
            <a:fillRect/>
          </a:stretch>
        </p:blipFill>
        <p:spPr>
          <a:xfrm>
            <a:off x="22516268" y="11732096"/>
            <a:ext cx="4419827" cy="4121362"/>
          </a:xfrm>
          <a:prstGeom prst="rect">
            <a:avLst/>
          </a:prstGeom>
        </p:spPr>
      </p:pic>
      <p:pic>
        <p:nvPicPr>
          <p:cNvPr id="56" name="Picture 55">
            <a:extLst>
              <a:ext uri="{FF2B5EF4-FFF2-40B4-BE49-F238E27FC236}">
                <a16:creationId xmlns:a16="http://schemas.microsoft.com/office/drawing/2014/main" id="{4FC23C04-F52E-3D4A-7496-9047E373DA8E}"/>
              </a:ext>
            </a:extLst>
          </p:cNvPr>
          <p:cNvPicPr>
            <a:picLocks noChangeAspect="1"/>
          </p:cNvPicPr>
          <p:nvPr/>
        </p:nvPicPr>
        <p:blipFill>
          <a:blip r:embed="rId25"/>
          <a:stretch>
            <a:fillRect/>
          </a:stretch>
        </p:blipFill>
        <p:spPr>
          <a:xfrm>
            <a:off x="27283203" y="11821298"/>
            <a:ext cx="4165723" cy="4094967"/>
          </a:xfrm>
          <a:prstGeom prst="rect">
            <a:avLst/>
          </a:prstGeom>
        </p:spPr>
      </p:pic>
    </p:spTree>
    <p:extLst>
      <p:ext uri="{BB962C8B-B14F-4D97-AF65-F5344CB8AC3E}">
        <p14:creationId xmlns:p14="http://schemas.microsoft.com/office/powerpoint/2010/main" val="7668896"/>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5785</TotalTime>
  <Words>458</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Simplified Arabic</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عبدالمجيد الحربي</cp:lastModifiedBy>
  <cp:revision>188</cp:revision>
  <dcterms:created xsi:type="dcterms:W3CDTF">2008-05-03T03:01:56Z</dcterms:created>
  <dcterms:modified xsi:type="dcterms:W3CDTF">2024-05-11T15:56:13Z</dcterms:modified>
</cp:coreProperties>
</file>