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8" r:id="rId2"/>
  </p:sldIdLst>
  <p:sldSz cx="32918400" cy="43891200"/>
  <p:notesSz cx="6797675" cy="987425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AB4"/>
    <a:srgbClr val="99FF99"/>
    <a:srgbClr val="C4E59F"/>
    <a:srgbClr val="B0DD7F"/>
    <a:srgbClr val="B3FD59"/>
    <a:srgbClr val="EEECE1"/>
    <a:srgbClr val="E4E4E4"/>
    <a:srgbClr val="EFD567"/>
    <a:srgbClr val="D4B016"/>
    <a:srgbClr val="C1C5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5033" autoAdjust="0"/>
  </p:normalViewPr>
  <p:slideViewPr>
    <p:cSldViewPr>
      <p:cViewPr>
        <p:scale>
          <a:sx n="35" d="100"/>
          <a:sy n="35" d="100"/>
        </p:scale>
        <p:origin x="614" y="-3365"/>
      </p:cViewPr>
      <p:guideLst>
        <p:guide orient="horz" pos="13824"/>
        <p:guide pos="103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1584" y="96"/>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5" cy="4930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270" y="1"/>
            <a:ext cx="2945865" cy="493037"/>
          </a:xfrm>
          <a:prstGeom prst="rect">
            <a:avLst/>
          </a:prstGeom>
        </p:spPr>
        <p:txBody>
          <a:bodyPr vert="horz" lIns="91440" tIns="45720" rIns="91440" bIns="45720" rtlCol="0"/>
          <a:lstStyle>
            <a:lvl1pPr algn="r">
              <a:defRPr sz="1200"/>
            </a:lvl1pPr>
          </a:lstStyle>
          <a:p>
            <a:fld id="{41DA6C41-6E08-4F89-A4AD-30F0C7C7D87D}" type="datetimeFigureOut">
              <a:rPr lang="en-US" smtClean="0"/>
              <a:pPr/>
              <a:t>5/11/2024</a:t>
            </a:fld>
            <a:endParaRPr lang="en-US"/>
          </a:p>
        </p:txBody>
      </p:sp>
      <p:sp>
        <p:nvSpPr>
          <p:cNvPr id="7" name="Slide Number Placeholder 6">
            <a:extLst>
              <a:ext uri="{FF2B5EF4-FFF2-40B4-BE49-F238E27FC236}">
                <a16:creationId xmlns:a16="http://schemas.microsoft.com/office/drawing/2014/main" id="{562E3E8C-E618-1DBB-A34D-BE1CC6EACF3F}"/>
              </a:ext>
            </a:extLst>
          </p:cNvPr>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3B08B8AC-2295-4DD2-8C40-33EE836B0BC4}" type="slidenum">
              <a:rPr lang="en-US" smtClean="0"/>
              <a:t>‹#›</a:t>
            </a:fld>
            <a:endParaRPr lang="en-US"/>
          </a:p>
        </p:txBody>
      </p:sp>
      <p:sp>
        <p:nvSpPr>
          <p:cNvPr id="8" name="Footer Placeholder 7">
            <a:extLst>
              <a:ext uri="{FF2B5EF4-FFF2-40B4-BE49-F238E27FC236}">
                <a16:creationId xmlns:a16="http://schemas.microsoft.com/office/drawing/2014/main" id="{9CA4784F-A9C7-F66D-04D9-37CCFF5CBF26}"/>
              </a:ext>
            </a:extLst>
          </p:cNvPr>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019613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865" cy="493037"/>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50270" y="1"/>
            <a:ext cx="2945865" cy="493037"/>
          </a:xfrm>
          <a:prstGeom prst="rect">
            <a:avLst/>
          </a:prstGeom>
        </p:spPr>
        <p:txBody>
          <a:bodyPr vert="horz" lIns="91440" tIns="45720" rIns="91440" bIns="45720" rtlCol="0"/>
          <a:lstStyle>
            <a:lvl1pPr algn="r">
              <a:defRPr sz="1200"/>
            </a:lvl1pPr>
          </a:lstStyle>
          <a:p>
            <a:fld id="{2355786A-7C56-4CE1-9982-2BC14BE71E0D}" type="datetimeFigureOut">
              <a:rPr lang="fr-CA" smtClean="0"/>
              <a:pPr/>
              <a:t>2024-05-11</a:t>
            </a:fld>
            <a:endParaRPr lang="fr-CA"/>
          </a:p>
        </p:txBody>
      </p:sp>
      <p:sp>
        <p:nvSpPr>
          <p:cNvPr id="4" name="Espace réservé de l'image des diapositives 3"/>
          <p:cNvSpPr>
            <a:spLocks noGrp="1" noRot="1" noChangeAspect="1"/>
          </p:cNvSpPr>
          <p:nvPr>
            <p:ph type="sldImg" idx="2"/>
          </p:nvPr>
        </p:nvSpPr>
        <p:spPr>
          <a:xfrm>
            <a:off x="2009775" y="739775"/>
            <a:ext cx="2778125" cy="3705225"/>
          </a:xfrm>
          <a:prstGeom prst="rect">
            <a:avLst/>
          </a:prstGeom>
          <a:noFill/>
          <a:ln w="12700">
            <a:solidFill>
              <a:prstClr val="black"/>
            </a:solidFill>
          </a:ln>
        </p:spPr>
        <p:txBody>
          <a:bodyPr vert="horz" lIns="91440" tIns="45720" rIns="91440" bIns="45720" rtlCol="0" anchor="ctr"/>
          <a:lstStyle/>
          <a:p>
            <a:endParaRPr lang="fr-CA"/>
          </a:p>
        </p:txBody>
      </p:sp>
    </p:spTree>
    <p:extLst>
      <p:ext uri="{BB962C8B-B14F-4D97-AF65-F5344CB8AC3E}">
        <p14:creationId xmlns:p14="http://schemas.microsoft.com/office/powerpoint/2010/main" val="167883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60" y="4690607"/>
            <a:ext cx="5438756" cy="44424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3850270" y="9379525"/>
            <a:ext cx="2945865" cy="493037"/>
          </a:xfrm>
          <a:prstGeom prst="rect">
            <a:avLst/>
          </a:prstGeom>
        </p:spPr>
        <p:txBody>
          <a:bodyPr/>
          <a:lstStyle/>
          <a:p>
            <a:fld id="{2C1099C9-4E73-4688-80A7-C65987DB50BF}" type="slidenum">
              <a:rPr lang="fr-CA" smtClean="0"/>
              <a:pPr/>
              <a:t>1</a:t>
            </a:fld>
            <a:endParaRPr lang="fr-CA"/>
          </a:p>
        </p:txBody>
      </p:sp>
    </p:spTree>
    <p:extLst>
      <p:ext uri="{BB962C8B-B14F-4D97-AF65-F5344CB8AC3E}">
        <p14:creationId xmlns:p14="http://schemas.microsoft.com/office/powerpoint/2010/main" val="1555632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2512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49000"/>
          </a:srgbClr>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1" y="1"/>
            <a:ext cx="32916019" cy="6324599"/>
          </a:xfrm>
          <a:prstGeom prst="rect">
            <a:avLst/>
          </a:prstGeom>
          <a:solidFill>
            <a:srgbClr val="D0EAB4"/>
          </a:solidFill>
          <a:ln>
            <a:noFill/>
          </a:ln>
          <a:effectLst/>
        </p:spPr>
        <p:txBody>
          <a:bodyPr wrap="none" lIns="457200" tIns="457200" rIns="457200" bIns="457200"/>
          <a:lstStyle/>
          <a:p>
            <a:endParaRPr lang="en-US" dirty="0">
              <a:latin typeface="Calibri" pitchFamily="34" charset="0"/>
            </a:endParaRPr>
          </a:p>
        </p:txBody>
      </p:sp>
      <p:sp>
        <p:nvSpPr>
          <p:cNvPr id="1033" name="Rectangle 9"/>
          <p:cNvSpPr>
            <a:spLocks noChangeArrowheads="1"/>
          </p:cNvSpPr>
          <p:nvPr userDrawn="1"/>
        </p:nvSpPr>
        <p:spPr bwMode="auto">
          <a:xfrm>
            <a:off x="0" y="6324600"/>
            <a:ext cx="32916019" cy="37562365"/>
          </a:xfrm>
          <a:prstGeom prst="rect">
            <a:avLst/>
          </a:prstGeom>
          <a:solidFill>
            <a:schemeClr val="bg1"/>
          </a:solidFill>
          <a:ln>
            <a:noFill/>
          </a:ln>
          <a:effectLst/>
        </p:spPr>
        <p:txBody>
          <a:bodyPr wrap="none" lIns="457200" tIns="457200" rIns="457200" bIns="457200"/>
          <a:lstStyle/>
          <a:p>
            <a:endParaRPr lang="en-US" dirty="0">
              <a:latin typeface="Calibri" pitchFamily="34" charset="0"/>
            </a:endParaRPr>
          </a:p>
        </p:txBody>
      </p:sp>
      <p:sp>
        <p:nvSpPr>
          <p:cNvPr id="1036" name="Line 12"/>
          <p:cNvSpPr>
            <a:spLocks noChangeShapeType="1"/>
          </p:cNvSpPr>
          <p:nvPr userDrawn="1"/>
        </p:nvSpPr>
        <p:spPr bwMode="auto">
          <a:xfrm>
            <a:off x="0" y="6324600"/>
            <a:ext cx="32918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
        <p:nvSpPr>
          <p:cNvPr id="5" name="Rectangle 4"/>
          <p:cNvSpPr/>
          <p:nvPr userDrawn="1"/>
        </p:nvSpPr>
        <p:spPr>
          <a:xfrm>
            <a:off x="-3652" y="41468813"/>
            <a:ext cx="32905732" cy="2477601"/>
          </a:xfrm>
          <a:prstGeom prst="rect">
            <a:avLst/>
          </a:prstGeom>
          <a:solidFill>
            <a:srgbClr val="D0EAB4"/>
          </a:solidFill>
        </p:spPr>
        <p:txBody>
          <a:bodyPr wrap="square">
            <a:spAutoFit/>
          </a:bodyPr>
          <a:lstStyle/>
          <a:p>
            <a:pPr algn="ctr">
              <a:spcAft>
                <a:spcPts val="4200"/>
              </a:spcAft>
            </a:pPr>
            <a:endParaRPr lang="fr-CA" sz="6000" b="1" dirty="0">
              <a:latin typeface="Times New Roman" panose="02020603050405020304" pitchFamily="18" charset="0"/>
              <a:cs typeface="Times New Roman" panose="02020603050405020304" pitchFamily="18" charset="0"/>
            </a:endParaRPr>
          </a:p>
          <a:p>
            <a:pPr algn="ctr">
              <a:spcAft>
                <a:spcPts val="4200"/>
              </a:spcAft>
            </a:pPr>
            <a:endParaRPr lang="fr-CA" sz="6000" b="1" dirty="0">
              <a:latin typeface="Times New Roman" panose="02020603050405020304" pitchFamily="18" charset="0"/>
              <a:cs typeface="Times New Roman" panose="02020603050405020304" pitchFamily="18" charset="0"/>
            </a:endParaRPr>
          </a:p>
        </p:txBody>
      </p:sp>
      <p:sp>
        <p:nvSpPr>
          <p:cNvPr id="6" name="Line 12"/>
          <p:cNvSpPr>
            <a:spLocks noChangeShapeType="1"/>
          </p:cNvSpPr>
          <p:nvPr userDrawn="1"/>
        </p:nvSpPr>
        <p:spPr bwMode="auto">
          <a:xfrm>
            <a:off x="-16320" y="41468813"/>
            <a:ext cx="32918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4" name="Rectangle 2"/>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0" name="Rectangle 8"/>
          <p:cNvSpPr>
            <a:spLocks noChangeArrowheads="1"/>
          </p:cNvSpPr>
          <p:nvPr/>
        </p:nvSpPr>
        <p:spPr bwMode="auto">
          <a:xfrm>
            <a:off x="0" y="10126427"/>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2" name="Rectangle 10"/>
          <p:cNvSpPr>
            <a:spLocks noChangeArrowheads="1"/>
          </p:cNvSpPr>
          <p:nvPr/>
        </p:nvSpPr>
        <p:spPr bwMode="auto">
          <a:xfrm>
            <a:off x="93212" y="91440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545"/>
          <p:cNvSpPr>
            <a:spLocks noChangeArrowheads="1"/>
          </p:cNvSpPr>
          <p:nvPr/>
        </p:nvSpPr>
        <p:spPr bwMode="auto">
          <a:xfrm>
            <a:off x="2184967" y="3871908"/>
            <a:ext cx="2913579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530" tIns="43265" rIns="86530" bIns="43265"/>
          <a:lstStyle>
            <a:lvl1pPr algn="ctr" defTabSz="4176713">
              <a:defRPr sz="8300">
                <a:solidFill>
                  <a:schemeClr val="tx2"/>
                </a:solidFill>
                <a:latin typeface="Times New Roman" panose="02020603050405020304" pitchFamily="18" charset="0"/>
              </a:defRPr>
            </a:lvl1pPr>
            <a:lvl2pPr algn="ctr" defTabSz="4176713">
              <a:defRPr sz="8300">
                <a:solidFill>
                  <a:schemeClr val="tx2"/>
                </a:solidFill>
                <a:latin typeface="Times New Roman" panose="02020603050405020304" pitchFamily="18" charset="0"/>
              </a:defRPr>
            </a:lvl2pPr>
            <a:lvl3pPr algn="ctr" defTabSz="4176713">
              <a:defRPr sz="8300">
                <a:solidFill>
                  <a:schemeClr val="tx2"/>
                </a:solidFill>
                <a:latin typeface="Times New Roman" panose="02020603050405020304" pitchFamily="18" charset="0"/>
              </a:defRPr>
            </a:lvl3pPr>
            <a:lvl4pPr algn="ctr" defTabSz="4176713">
              <a:defRPr sz="8300">
                <a:solidFill>
                  <a:schemeClr val="tx2"/>
                </a:solidFill>
                <a:latin typeface="Times New Roman" panose="02020603050405020304" pitchFamily="18" charset="0"/>
              </a:defRPr>
            </a:lvl4pPr>
            <a:lvl5pPr algn="ctr" defTabSz="4176713">
              <a:defRPr sz="8300">
                <a:solidFill>
                  <a:schemeClr val="tx2"/>
                </a:solidFill>
                <a:latin typeface="Times New Roman" panose="02020603050405020304" pitchFamily="18" charset="0"/>
              </a:defRPr>
            </a:lvl5pPr>
            <a:lvl6pPr marL="457200" algn="ctr" defTabSz="4176713" eaLnBrk="0" fontAlgn="base" hangingPunct="0">
              <a:spcBef>
                <a:spcPct val="0"/>
              </a:spcBef>
              <a:spcAft>
                <a:spcPct val="0"/>
              </a:spcAft>
              <a:defRPr sz="8300">
                <a:solidFill>
                  <a:schemeClr val="tx2"/>
                </a:solidFill>
                <a:latin typeface="Times New Roman" panose="02020603050405020304" pitchFamily="18" charset="0"/>
              </a:defRPr>
            </a:lvl6pPr>
            <a:lvl7pPr marL="914400" algn="ctr" defTabSz="4176713" eaLnBrk="0" fontAlgn="base" hangingPunct="0">
              <a:spcBef>
                <a:spcPct val="0"/>
              </a:spcBef>
              <a:spcAft>
                <a:spcPct val="0"/>
              </a:spcAft>
              <a:defRPr sz="8300">
                <a:solidFill>
                  <a:schemeClr val="tx2"/>
                </a:solidFill>
                <a:latin typeface="Times New Roman" panose="02020603050405020304" pitchFamily="18" charset="0"/>
              </a:defRPr>
            </a:lvl7pPr>
            <a:lvl8pPr marL="1371600" algn="ctr" defTabSz="4176713" eaLnBrk="0" fontAlgn="base" hangingPunct="0">
              <a:spcBef>
                <a:spcPct val="0"/>
              </a:spcBef>
              <a:spcAft>
                <a:spcPct val="0"/>
              </a:spcAft>
              <a:defRPr sz="8300">
                <a:solidFill>
                  <a:schemeClr val="tx2"/>
                </a:solidFill>
                <a:latin typeface="Times New Roman" panose="02020603050405020304" pitchFamily="18" charset="0"/>
              </a:defRPr>
            </a:lvl8pPr>
            <a:lvl9pPr marL="1828800" algn="ctr" defTabSz="4176713" eaLnBrk="0" fontAlgn="base" hangingPunct="0">
              <a:spcBef>
                <a:spcPct val="0"/>
              </a:spcBef>
              <a:spcAft>
                <a:spcPct val="0"/>
              </a:spcAft>
              <a:defRPr sz="8300">
                <a:solidFill>
                  <a:schemeClr val="tx2"/>
                </a:solidFill>
                <a:latin typeface="Times New Roman" panose="02020603050405020304" pitchFamily="18" charset="0"/>
              </a:defRPr>
            </a:lvl9pPr>
          </a:lstStyle>
          <a:p>
            <a:r>
              <a:rPr lang="en-GB" altLang="en-US" sz="8000" b="1" dirty="0">
                <a:solidFill>
                  <a:schemeClr val="tx1"/>
                </a:solidFill>
              </a:rPr>
              <a:t>Design, Modelling and Manufacturing of a Solar Dryer Prototype</a:t>
            </a:r>
          </a:p>
        </p:txBody>
      </p:sp>
      <p:sp>
        <p:nvSpPr>
          <p:cNvPr id="38" name="Rectangle 546"/>
          <p:cNvSpPr>
            <a:spLocks noChangeArrowheads="1"/>
          </p:cNvSpPr>
          <p:nvPr/>
        </p:nvSpPr>
        <p:spPr bwMode="auto">
          <a:xfrm>
            <a:off x="-93944" y="6391892"/>
            <a:ext cx="32993294" cy="3709604"/>
          </a:xfrm>
          <a:prstGeom prst="rect">
            <a:avLst/>
          </a:prstGeom>
          <a:solidFill>
            <a:srgbClr val="D0EAB4"/>
          </a:solidFill>
          <a:ln>
            <a:noFill/>
          </a:ln>
          <a:effectLst/>
        </p:spPr>
        <p:txBody>
          <a:bodyPr lIns="417601" tIns="208800" rIns="417601" bIns="208800" anchor="ctr"/>
          <a:lstStyle>
            <a:lvl1pPr defTabSz="4176713">
              <a:defRPr sz="2400">
                <a:solidFill>
                  <a:schemeClr val="tx1"/>
                </a:solidFill>
                <a:latin typeface="Times New Roman" panose="02020603050405020304" pitchFamily="18" charset="0"/>
              </a:defRPr>
            </a:lvl1pPr>
            <a:lvl2pPr defTabSz="4176713">
              <a:defRPr sz="2400">
                <a:solidFill>
                  <a:schemeClr val="tx1"/>
                </a:solidFill>
                <a:latin typeface="Times New Roman" panose="02020603050405020304" pitchFamily="18" charset="0"/>
              </a:defRPr>
            </a:lvl2pPr>
            <a:lvl3pPr defTabSz="4176713">
              <a:defRPr sz="2400">
                <a:solidFill>
                  <a:schemeClr val="tx1"/>
                </a:solidFill>
                <a:latin typeface="Times New Roman" panose="02020603050405020304" pitchFamily="18" charset="0"/>
              </a:defRPr>
            </a:lvl3pPr>
            <a:lvl4pPr defTabSz="4176713">
              <a:defRPr sz="2400">
                <a:solidFill>
                  <a:schemeClr val="tx1"/>
                </a:solidFill>
                <a:latin typeface="Times New Roman" panose="02020603050405020304" pitchFamily="18" charset="0"/>
              </a:defRPr>
            </a:lvl4pPr>
            <a:lvl5pPr defTabSz="4176713">
              <a:defRPr sz="2400">
                <a:solidFill>
                  <a:schemeClr val="tx1"/>
                </a:solidFill>
                <a:latin typeface="Times New Roman" panose="02020603050405020304" pitchFamily="18" charset="0"/>
              </a:defRPr>
            </a:lvl5pPr>
            <a:lvl6pPr marL="457200" defTabSz="4176713" eaLnBrk="0" fontAlgn="base" hangingPunct="0">
              <a:spcBef>
                <a:spcPct val="0"/>
              </a:spcBef>
              <a:spcAft>
                <a:spcPct val="0"/>
              </a:spcAft>
              <a:defRPr sz="2400">
                <a:solidFill>
                  <a:schemeClr val="tx1"/>
                </a:solidFill>
                <a:latin typeface="Times New Roman" panose="02020603050405020304" pitchFamily="18" charset="0"/>
              </a:defRPr>
            </a:lvl6pPr>
            <a:lvl7pPr marL="914400" defTabSz="4176713" eaLnBrk="0" fontAlgn="base" hangingPunct="0">
              <a:spcBef>
                <a:spcPct val="0"/>
              </a:spcBef>
              <a:spcAft>
                <a:spcPct val="0"/>
              </a:spcAft>
              <a:defRPr sz="2400">
                <a:solidFill>
                  <a:schemeClr val="tx1"/>
                </a:solidFill>
                <a:latin typeface="Times New Roman" panose="02020603050405020304" pitchFamily="18" charset="0"/>
              </a:defRPr>
            </a:lvl7pPr>
            <a:lvl8pPr marL="1371600" defTabSz="4176713" eaLnBrk="0" fontAlgn="base" hangingPunct="0">
              <a:spcBef>
                <a:spcPct val="0"/>
              </a:spcBef>
              <a:spcAft>
                <a:spcPct val="0"/>
              </a:spcAft>
              <a:defRPr sz="2400">
                <a:solidFill>
                  <a:schemeClr val="tx1"/>
                </a:solidFill>
                <a:latin typeface="Times New Roman" panose="02020603050405020304" pitchFamily="18" charset="0"/>
              </a:defRPr>
            </a:lvl8pPr>
            <a:lvl9pPr marL="1828800" defTabSz="4176713"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6000" b="1" dirty="0">
                <a:cs typeface="Times New Roman" panose="02020603050405020304" pitchFamily="18" charset="0"/>
              </a:rPr>
              <a:t>Students:</a:t>
            </a:r>
            <a:r>
              <a:rPr lang="en-GB" altLang="en-US" sz="6000" b="1" dirty="0">
                <a:cs typeface="Arial" panose="020B0604020202020204" pitchFamily="34" charset="0"/>
              </a:rPr>
              <a:t> Fahad Mohsen Bin </a:t>
            </a:r>
            <a:r>
              <a:rPr lang="en-GB" altLang="en-US" sz="6000" b="1" dirty="0" err="1">
                <a:cs typeface="Arial" panose="020B0604020202020204" pitchFamily="34" charset="0"/>
              </a:rPr>
              <a:t>Lebdah</a:t>
            </a:r>
            <a:r>
              <a:rPr lang="en-GB" altLang="en-US" sz="6000" b="1" dirty="0">
                <a:cs typeface="Arial" panose="020B0604020202020204" pitchFamily="34" charset="0"/>
              </a:rPr>
              <a:t> &amp; Abdulaziz Saleh Al-</a:t>
            </a:r>
            <a:r>
              <a:rPr lang="en-GB" altLang="en-US" sz="6000" b="1" dirty="0" err="1">
                <a:cs typeface="Arial" panose="020B0604020202020204" pitchFamily="34" charset="0"/>
              </a:rPr>
              <a:t>Maymouny</a:t>
            </a:r>
            <a:endParaRPr lang="en-GB" altLang="en-US" sz="6000" b="1" dirty="0">
              <a:cs typeface="Arial" panose="020B0604020202020204" pitchFamily="34" charset="0"/>
            </a:endParaRPr>
          </a:p>
          <a:p>
            <a:pPr algn="ctr"/>
            <a:r>
              <a:rPr lang="en-US" sz="6000" b="1" dirty="0">
                <a:cs typeface="Times New Roman" panose="02020603050405020304" pitchFamily="18" charset="0"/>
              </a:rPr>
              <a:t>Supervisors: </a:t>
            </a:r>
            <a:r>
              <a:rPr lang="en-GB" sz="6000" b="1" dirty="0" err="1">
                <a:cs typeface="Arial" panose="020B0604020202020204" pitchFamily="34" charset="0"/>
              </a:rPr>
              <a:t>Dr.</a:t>
            </a:r>
            <a:r>
              <a:rPr lang="en-GB" sz="6000" b="1" dirty="0">
                <a:cs typeface="Arial" panose="020B0604020202020204" pitchFamily="34" charset="0"/>
              </a:rPr>
              <a:t> </a:t>
            </a:r>
            <a:r>
              <a:rPr lang="en-GB" sz="6000" b="1" dirty="0" err="1">
                <a:cs typeface="Arial" panose="020B0604020202020204" pitchFamily="34" charset="0"/>
              </a:rPr>
              <a:t>Lamjad</a:t>
            </a:r>
            <a:r>
              <a:rPr lang="en-GB" sz="6000" b="1" dirty="0">
                <a:cs typeface="Arial" panose="020B0604020202020204" pitchFamily="34" charset="0"/>
              </a:rPr>
              <a:t> Hadj Taieb &amp; </a:t>
            </a:r>
            <a:r>
              <a:rPr lang="en-GB" sz="6000" b="1" dirty="0" err="1">
                <a:cs typeface="Arial" panose="020B0604020202020204" pitchFamily="34" charset="0"/>
              </a:rPr>
              <a:t>Dr.</a:t>
            </a:r>
            <a:r>
              <a:rPr lang="en-GB" sz="6000" b="1" dirty="0">
                <a:cs typeface="Arial" panose="020B0604020202020204" pitchFamily="34" charset="0"/>
              </a:rPr>
              <a:t> Habib Ben Bacha</a:t>
            </a:r>
            <a:r>
              <a:rPr lang="en-GB" altLang="en-US" sz="6000" b="1" dirty="0">
                <a:cs typeface="Arial" panose="020B0604020202020204" pitchFamily="34" charset="0"/>
              </a:rPr>
              <a:t> </a:t>
            </a:r>
          </a:p>
          <a:p>
            <a:pPr algn="ctr"/>
            <a:r>
              <a:rPr lang="en-US" sz="6000" b="1" dirty="0">
                <a:cs typeface="Times New Roman" panose="02020603050405020304" pitchFamily="18" charset="0"/>
              </a:rPr>
              <a:t>2</a:t>
            </a:r>
            <a:r>
              <a:rPr lang="en-US" sz="6000" b="1" baseline="30000" dirty="0">
                <a:cs typeface="Times New Roman" panose="02020603050405020304" pitchFamily="18" charset="0"/>
              </a:rPr>
              <a:t>nd</a:t>
            </a:r>
            <a:r>
              <a:rPr lang="en-US" sz="6000" b="1" dirty="0">
                <a:cs typeface="Times New Roman" panose="02020603050405020304" pitchFamily="18" charset="0"/>
              </a:rPr>
              <a:t>  </a:t>
            </a:r>
            <a:r>
              <a:rPr lang="en-US" sz="6000" b="1" dirty="0">
                <a:latin typeface="Times New Roman" panose="02020603050405020304" pitchFamily="18" charset="0"/>
                <a:cs typeface="Times New Roman" panose="02020603050405020304" pitchFamily="18" charset="0"/>
              </a:rPr>
              <a:t>Semester 1445 / 2024     </a:t>
            </a:r>
            <a:r>
              <a:rPr lang="en-US" sz="8000" b="1" dirty="0">
                <a:latin typeface="Times New Roman" panose="02020603050405020304" pitchFamily="18" charset="0"/>
                <a:cs typeface="Times New Roman" panose="02020603050405020304" pitchFamily="18" charset="0"/>
              </a:rPr>
              <a:t>GP 2  </a:t>
            </a:r>
            <a:endParaRPr lang="en-GB" altLang="en-US" sz="6000" b="1" dirty="0">
              <a:cs typeface="Arial" panose="020B0604020202020204" pitchFamily="34" charset="0"/>
            </a:endParaRPr>
          </a:p>
        </p:txBody>
      </p:sp>
      <p:pic>
        <p:nvPicPr>
          <p:cNvPr id="3" name="Picture 2">
            <a:extLst>
              <a:ext uri="{FF2B5EF4-FFF2-40B4-BE49-F238E27FC236}">
                <a16:creationId xmlns:a16="http://schemas.microsoft.com/office/drawing/2014/main" id="{704FFED5-7A19-5145-61E7-45FA62B69E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55" t="2692" r="6493" b="7805"/>
          <a:stretch/>
        </p:blipFill>
        <p:spPr>
          <a:xfrm>
            <a:off x="28041600" y="65077"/>
            <a:ext cx="4459577" cy="3060699"/>
          </a:xfrm>
          <a:prstGeom prst="rect">
            <a:avLst/>
          </a:prstGeom>
        </p:spPr>
      </p:pic>
      <p:pic>
        <p:nvPicPr>
          <p:cNvPr id="4" name="Picture 3">
            <a:extLst>
              <a:ext uri="{FF2B5EF4-FFF2-40B4-BE49-F238E27FC236}">
                <a16:creationId xmlns:a16="http://schemas.microsoft.com/office/drawing/2014/main" id="{B9EF9803-DC3E-A5F8-6243-1C62CAA578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677" y="162782"/>
            <a:ext cx="6235523" cy="2705765"/>
          </a:xfrm>
          <a:prstGeom prst="rect">
            <a:avLst/>
          </a:prstGeom>
        </p:spPr>
      </p:pic>
      <p:sp>
        <p:nvSpPr>
          <p:cNvPr id="7" name="Title 1">
            <a:extLst>
              <a:ext uri="{FF2B5EF4-FFF2-40B4-BE49-F238E27FC236}">
                <a16:creationId xmlns:a16="http://schemas.microsoft.com/office/drawing/2014/main" id="{838009E1-D727-E6F7-AFF5-ED4115801854}"/>
              </a:ext>
            </a:extLst>
          </p:cNvPr>
          <p:cNvSpPr txBox="1">
            <a:spLocks/>
          </p:cNvSpPr>
          <p:nvPr/>
        </p:nvSpPr>
        <p:spPr>
          <a:xfrm>
            <a:off x="7467600" y="0"/>
            <a:ext cx="17373600" cy="2754614"/>
          </a:xfrm>
          <a:prstGeom prst="rect">
            <a:avLst/>
          </a:prstGeom>
        </p:spPr>
        <p:txBody>
          <a:bodyPr vert="horz" lIns="132080" tIns="66040" rIns="132080" bIns="6604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r>
              <a:rPr lang="en-US" sz="4800" dirty="0">
                <a:solidFill>
                  <a:srgbClr val="68A49E"/>
                </a:solidFill>
                <a:cs typeface="Simplified Arabic" pitchFamily="2" charset="-78"/>
              </a:rPr>
              <a:t>Prince Sattam bin Abdulaziz University</a:t>
            </a:r>
            <a:endParaRPr lang="ar-SA" sz="4800" dirty="0">
              <a:solidFill>
                <a:srgbClr val="68A49E"/>
              </a:solidFill>
              <a:cs typeface="Simplified Arabic" pitchFamily="2" charset="-78"/>
            </a:endParaRPr>
          </a:p>
          <a:p>
            <a:pPr>
              <a:lnSpc>
                <a:spcPct val="100000"/>
              </a:lnSpc>
              <a:spcBef>
                <a:spcPts val="0"/>
              </a:spcBef>
            </a:pPr>
            <a:r>
              <a:rPr lang="en-US" sz="4800" dirty="0">
                <a:solidFill>
                  <a:srgbClr val="68A49E"/>
                </a:solidFill>
                <a:cs typeface="Simplified Arabic" pitchFamily="2" charset="-78"/>
              </a:rPr>
              <a:t>College of Engineering</a:t>
            </a:r>
            <a:endParaRPr lang="ar-SA" sz="4800" dirty="0">
              <a:solidFill>
                <a:srgbClr val="68A49E"/>
              </a:solidFill>
              <a:cs typeface="Simplified Arabic" pitchFamily="2" charset="-78"/>
            </a:endParaRPr>
          </a:p>
          <a:p>
            <a:pPr>
              <a:lnSpc>
                <a:spcPct val="100000"/>
              </a:lnSpc>
              <a:spcBef>
                <a:spcPts val="0"/>
              </a:spcBef>
            </a:pPr>
            <a:r>
              <a:rPr lang="en-US" sz="4800" dirty="0">
                <a:solidFill>
                  <a:srgbClr val="68A49E"/>
                </a:solidFill>
                <a:cs typeface="Simplified Arabic" pitchFamily="2" charset="-78"/>
              </a:rPr>
              <a:t>Mechanical Engineering Department</a:t>
            </a:r>
          </a:p>
        </p:txBody>
      </p:sp>
      <p:cxnSp>
        <p:nvCxnSpPr>
          <p:cNvPr id="5" name="Straight Connector 4">
            <a:extLst>
              <a:ext uri="{FF2B5EF4-FFF2-40B4-BE49-F238E27FC236}">
                <a16:creationId xmlns:a16="http://schemas.microsoft.com/office/drawing/2014/main" id="{DDDCB1AE-4631-B67B-C51C-8E97CBD00DD6}"/>
              </a:ext>
            </a:extLst>
          </p:cNvPr>
          <p:cNvCxnSpPr/>
          <p:nvPr/>
        </p:nvCxnSpPr>
        <p:spPr bwMode="auto">
          <a:xfrm>
            <a:off x="-37447" y="10126427"/>
            <a:ext cx="32955847"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a:extLst>
              <a:ext uri="{FF2B5EF4-FFF2-40B4-BE49-F238E27FC236}">
                <a16:creationId xmlns:a16="http://schemas.microsoft.com/office/drawing/2014/main" id="{10C046AB-D366-A9E1-3A36-E7ADA59DA6FA}"/>
              </a:ext>
            </a:extLst>
          </p:cNvPr>
          <p:cNvSpPr txBox="1"/>
          <p:nvPr/>
        </p:nvSpPr>
        <p:spPr>
          <a:xfrm>
            <a:off x="3373549" y="17811165"/>
            <a:ext cx="2953053" cy="830997"/>
          </a:xfrm>
          <a:prstGeom prst="rect">
            <a:avLst/>
          </a:prstGeom>
          <a:noFill/>
        </p:spPr>
        <p:txBody>
          <a:bodyPr wrap="none" rtlCol="0">
            <a:spAutoFit/>
          </a:bodyPr>
          <a:lstStyle/>
          <a:p>
            <a:r>
              <a:rPr lang="en-GB" sz="4800" b="1" dirty="0">
                <a:latin typeface="Times New Roman" panose="02020603050405020304" pitchFamily="18" charset="0"/>
                <a:cs typeface="Times New Roman" panose="02020603050405020304" pitchFamily="18" charset="0"/>
              </a:rPr>
              <a:t>Objectives</a:t>
            </a:r>
            <a:endParaRPr lang="en-GB" b="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1B843E36-CC2A-0897-370A-19279996491E}"/>
              </a:ext>
            </a:extLst>
          </p:cNvPr>
          <p:cNvSpPr txBox="1"/>
          <p:nvPr/>
        </p:nvSpPr>
        <p:spPr>
          <a:xfrm>
            <a:off x="26235367" y="37367950"/>
            <a:ext cx="3127779" cy="830997"/>
          </a:xfrm>
          <a:prstGeom prst="rect">
            <a:avLst/>
          </a:prstGeom>
          <a:noFill/>
        </p:spPr>
        <p:txBody>
          <a:bodyPr wrap="none" rtlCol="0">
            <a:spAutoFit/>
          </a:bodyPr>
          <a:lstStyle/>
          <a:p>
            <a:r>
              <a:rPr lang="en-GB" sz="4800" b="1" dirty="0">
                <a:latin typeface="Times New Roman" panose="02020603050405020304" pitchFamily="18" charset="0"/>
                <a:cs typeface="Times New Roman" panose="02020603050405020304" pitchFamily="18" charset="0"/>
              </a:rPr>
              <a:t>Conclusion</a:t>
            </a:r>
          </a:p>
        </p:txBody>
      </p:sp>
      <p:sp>
        <p:nvSpPr>
          <p:cNvPr id="40" name="TextBox 39">
            <a:extLst>
              <a:ext uri="{FF2B5EF4-FFF2-40B4-BE49-F238E27FC236}">
                <a16:creationId xmlns:a16="http://schemas.microsoft.com/office/drawing/2014/main" id="{FA2BDF39-CCF0-42E3-25C6-E39E1A08D508}"/>
              </a:ext>
            </a:extLst>
          </p:cNvPr>
          <p:cNvSpPr txBox="1"/>
          <p:nvPr/>
        </p:nvSpPr>
        <p:spPr>
          <a:xfrm>
            <a:off x="27984057" y="21264557"/>
            <a:ext cx="420308" cy="1107996"/>
          </a:xfrm>
          <a:prstGeom prst="rect">
            <a:avLst/>
          </a:prstGeom>
          <a:noFill/>
        </p:spPr>
        <p:txBody>
          <a:bodyPr wrap="none" rtlCol="0">
            <a:spAutoFit/>
          </a:bodyPr>
          <a:lstStyle/>
          <a:p>
            <a:r>
              <a:rPr lang="en-GB" sz="6600" dirty="0">
                <a:solidFill>
                  <a:schemeClr val="bg1"/>
                </a:solidFill>
              </a:rPr>
              <a:t>.</a:t>
            </a:r>
          </a:p>
        </p:txBody>
      </p:sp>
      <p:sp>
        <p:nvSpPr>
          <p:cNvPr id="50" name="TextBox 49">
            <a:extLst>
              <a:ext uri="{FF2B5EF4-FFF2-40B4-BE49-F238E27FC236}">
                <a16:creationId xmlns:a16="http://schemas.microsoft.com/office/drawing/2014/main" id="{C8338B61-B740-846F-356A-503C3D6B5DCF}"/>
              </a:ext>
            </a:extLst>
          </p:cNvPr>
          <p:cNvSpPr txBox="1"/>
          <p:nvPr/>
        </p:nvSpPr>
        <p:spPr>
          <a:xfrm>
            <a:off x="877512" y="18714477"/>
            <a:ext cx="8571287" cy="3477875"/>
          </a:xfrm>
          <a:prstGeom prst="rect">
            <a:avLst/>
          </a:prstGeom>
          <a:noFill/>
        </p:spPr>
        <p:txBody>
          <a:bodyPr wrap="square" rtlCol="0">
            <a:spAutoFit/>
          </a:bodyPr>
          <a:lstStyle/>
          <a:p>
            <a:pPr marL="457200" indent="-457200" algn="just">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Literary review on solar dryers</a:t>
            </a:r>
          </a:p>
          <a:p>
            <a:pPr marL="457200" indent="-457200" algn="just">
              <a:buFont typeface="Arial" panose="020B0604020202020204" pitchFamily="34" charset="0"/>
              <a:buChar char="•"/>
            </a:pPr>
            <a:r>
              <a:rPr lang="en-GB" sz="4400" dirty="0">
                <a:latin typeface="Times New Roman" panose="02020603050405020304" pitchFamily="18" charset="0"/>
                <a:cs typeface="Times New Roman" panose="02020603050405020304" pitchFamily="18" charset="0"/>
              </a:rPr>
              <a:t>Select the appropriate solar dryer.</a:t>
            </a:r>
          </a:p>
          <a:p>
            <a:pPr marL="457200" indent="-457200" algn="just">
              <a:buFont typeface="Arial" panose="020B0604020202020204" pitchFamily="34" charset="0"/>
              <a:buChar char="•"/>
            </a:pPr>
            <a:r>
              <a:rPr lang="en-GB" sz="4400" dirty="0">
                <a:latin typeface="Times New Roman" panose="02020603050405020304" pitchFamily="18" charset="0"/>
                <a:cs typeface="Times New Roman" panose="02020603050405020304" pitchFamily="18" charset="0"/>
              </a:rPr>
              <a:t>Designing of selected solar dryer</a:t>
            </a:r>
          </a:p>
          <a:p>
            <a:pPr marL="457200" indent="-457200" algn="just">
              <a:buFont typeface="Arial" panose="020B0604020202020204" pitchFamily="34" charset="0"/>
              <a:buChar char="•"/>
            </a:pPr>
            <a:r>
              <a:rPr lang="en-GB" sz="4400" dirty="0">
                <a:latin typeface="Times New Roman" panose="02020603050405020304" pitchFamily="18" charset="0"/>
                <a:cs typeface="Times New Roman" panose="02020603050405020304" pitchFamily="18" charset="0"/>
              </a:rPr>
              <a:t>Drawing</a:t>
            </a:r>
          </a:p>
          <a:p>
            <a:pPr marL="457200" indent="-457200" algn="just">
              <a:buFont typeface="Arial" panose="020B0604020202020204" pitchFamily="34" charset="0"/>
              <a:buChar char="•"/>
            </a:pPr>
            <a:r>
              <a:rPr lang="en-GB" sz="4400" dirty="0">
                <a:latin typeface="Times New Roman" panose="02020603050405020304" pitchFamily="18" charset="0"/>
                <a:cs typeface="Times New Roman" panose="02020603050405020304" pitchFamily="18" charset="0"/>
              </a:rPr>
              <a:t>Manufacturing a prototype</a:t>
            </a:r>
          </a:p>
        </p:txBody>
      </p:sp>
      <p:sp>
        <p:nvSpPr>
          <p:cNvPr id="44" name="TextBox 43">
            <a:extLst>
              <a:ext uri="{FF2B5EF4-FFF2-40B4-BE49-F238E27FC236}">
                <a16:creationId xmlns:a16="http://schemas.microsoft.com/office/drawing/2014/main" id="{2AB381F7-94C1-441C-B5FF-259EBE02EFC8}"/>
              </a:ext>
            </a:extLst>
          </p:cNvPr>
          <p:cNvSpPr txBox="1"/>
          <p:nvPr/>
        </p:nvSpPr>
        <p:spPr>
          <a:xfrm>
            <a:off x="2008528" y="10541925"/>
            <a:ext cx="5683094" cy="830997"/>
          </a:xfrm>
          <a:prstGeom prst="rect">
            <a:avLst/>
          </a:prstGeom>
          <a:noFill/>
        </p:spPr>
        <p:txBody>
          <a:bodyPr wrap="none" rtlCol="0">
            <a:spAutoFit/>
          </a:bodyPr>
          <a:lstStyle/>
          <a:p>
            <a:pPr algn="ctr"/>
            <a:r>
              <a:rPr lang="en-GB" sz="4800" b="1" dirty="0">
                <a:latin typeface="Times New Roman" panose="02020603050405020304" pitchFamily="18" charset="0"/>
                <a:cs typeface="Times New Roman" panose="02020603050405020304" pitchFamily="18" charset="0"/>
              </a:rPr>
              <a:t>Background of study</a:t>
            </a:r>
            <a:endParaRPr lang="en-GB" b="1"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0F8550F7-791F-43EF-BD99-3EB7459F8713}"/>
              </a:ext>
            </a:extLst>
          </p:cNvPr>
          <p:cNvSpPr/>
          <p:nvPr/>
        </p:nvSpPr>
        <p:spPr>
          <a:xfrm>
            <a:off x="859067" y="12026513"/>
            <a:ext cx="10631480" cy="5509200"/>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Solar energy is one of the most important energies at this time, as it is renewable and alternative energy. Due to its diversity of uses, it can be used in several fields, such as energy production, water heating, and operating street lamps. In this project, we will use solar energy in the field of drying food crops. This is called a solar dryer</a:t>
            </a:r>
          </a:p>
        </p:txBody>
      </p:sp>
      <p:sp>
        <p:nvSpPr>
          <p:cNvPr id="46" name="TextBox 45">
            <a:extLst>
              <a:ext uri="{FF2B5EF4-FFF2-40B4-BE49-F238E27FC236}">
                <a16:creationId xmlns:a16="http://schemas.microsoft.com/office/drawing/2014/main" id="{0A932883-4539-4E9F-B184-B763887ABA0F}"/>
              </a:ext>
            </a:extLst>
          </p:cNvPr>
          <p:cNvSpPr txBox="1"/>
          <p:nvPr/>
        </p:nvSpPr>
        <p:spPr>
          <a:xfrm>
            <a:off x="2354039" y="22493274"/>
            <a:ext cx="6794104" cy="830997"/>
          </a:xfrm>
          <a:prstGeom prst="rect">
            <a:avLst/>
          </a:prstGeom>
          <a:noFill/>
        </p:spPr>
        <p:txBody>
          <a:bodyPr wrap="none" rtlCol="0">
            <a:spAutoFit/>
          </a:bodyPr>
          <a:lstStyle/>
          <a:p>
            <a:r>
              <a:rPr lang="en-GB" sz="4800" b="1" dirty="0">
                <a:latin typeface="Times New Roman" panose="02020603050405020304" pitchFamily="18" charset="0"/>
                <a:cs typeface="Times New Roman" panose="02020603050405020304" pitchFamily="18" charset="0"/>
              </a:rPr>
              <a:t>Important of solar dryer </a:t>
            </a:r>
            <a:endParaRPr lang="en-GB" b="1"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A36ADE23-1CA4-4B52-B2C0-DF614CE3DDC0}"/>
              </a:ext>
            </a:extLst>
          </p:cNvPr>
          <p:cNvSpPr txBox="1"/>
          <p:nvPr/>
        </p:nvSpPr>
        <p:spPr>
          <a:xfrm>
            <a:off x="877512" y="23324271"/>
            <a:ext cx="10898181" cy="4154984"/>
          </a:xfrm>
          <a:prstGeom prst="rect">
            <a:avLst/>
          </a:prstGeom>
          <a:noFill/>
        </p:spPr>
        <p:txBody>
          <a:bodyPr wrap="square" rtlCol="0">
            <a:spAutoFit/>
          </a:bodyPr>
          <a:lstStyle/>
          <a:p>
            <a:pPr marL="457200" indent="-457200" algn="just">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Energy Efficiency</a:t>
            </a:r>
          </a:p>
          <a:p>
            <a:pPr marL="457200" indent="-457200" algn="just">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Cost Savings</a:t>
            </a:r>
          </a:p>
          <a:p>
            <a:pPr marL="457200" indent="-457200" algn="just">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Preservation of Nutritional Value</a:t>
            </a:r>
          </a:p>
          <a:p>
            <a:pPr marL="457200" indent="-457200" algn="just">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Extended Shelf Life</a:t>
            </a:r>
          </a:p>
          <a:p>
            <a:pPr marL="457200" indent="-457200" algn="just">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Reduction in Post-Harvest Losses</a:t>
            </a:r>
          </a:p>
          <a:p>
            <a:pPr marL="457200" indent="-457200" algn="just">
              <a:buFont typeface="Arial" panose="020B0604020202020204" pitchFamily="34" charset="0"/>
              <a:buChar char="•"/>
            </a:pPr>
            <a:r>
              <a:rPr lang="en-US" sz="4400" dirty="0">
                <a:latin typeface="Times New Roman" panose="02020603050405020304" pitchFamily="18" charset="0"/>
                <a:cs typeface="Times New Roman" panose="02020603050405020304" pitchFamily="18" charset="0"/>
              </a:rPr>
              <a:t>Increased Food Security</a:t>
            </a:r>
          </a:p>
        </p:txBody>
      </p:sp>
      <p:sp>
        <p:nvSpPr>
          <p:cNvPr id="57" name="TextBox 56">
            <a:extLst>
              <a:ext uri="{FF2B5EF4-FFF2-40B4-BE49-F238E27FC236}">
                <a16:creationId xmlns:a16="http://schemas.microsoft.com/office/drawing/2014/main" id="{38E7D21A-7039-4A68-8F92-2265C37469B3}"/>
              </a:ext>
            </a:extLst>
          </p:cNvPr>
          <p:cNvSpPr txBox="1"/>
          <p:nvPr/>
        </p:nvSpPr>
        <p:spPr>
          <a:xfrm>
            <a:off x="3007715" y="27666119"/>
            <a:ext cx="5202963" cy="830997"/>
          </a:xfrm>
          <a:prstGeom prst="rect">
            <a:avLst/>
          </a:prstGeom>
          <a:noFill/>
        </p:spPr>
        <p:txBody>
          <a:bodyPr wrap="none" rtlCol="0">
            <a:spAutoFit/>
          </a:bodyPr>
          <a:lstStyle/>
          <a:p>
            <a:r>
              <a:rPr lang="en-GB" sz="4800" b="1" dirty="0">
                <a:latin typeface="Times New Roman" panose="02020603050405020304" pitchFamily="18" charset="0"/>
                <a:cs typeface="Times New Roman" panose="02020603050405020304" pitchFamily="18" charset="0"/>
              </a:rPr>
              <a:t>Type of solar dryer</a:t>
            </a:r>
            <a:endParaRPr lang="en-GB" b="1" dirty="0">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35826614-ED17-4F7D-B5EE-8FCB4ADCCCDD}"/>
              </a:ext>
            </a:extLst>
          </p:cNvPr>
          <p:cNvSpPr txBox="1"/>
          <p:nvPr/>
        </p:nvSpPr>
        <p:spPr>
          <a:xfrm>
            <a:off x="877512" y="28611174"/>
            <a:ext cx="11788040" cy="6186309"/>
          </a:xfrm>
          <a:prstGeom prst="rect">
            <a:avLst/>
          </a:prstGeom>
          <a:noFill/>
        </p:spPr>
        <p:txBody>
          <a:bodyPr wrap="square" rtlCol="0">
            <a:spAutoFit/>
          </a:bodyPr>
          <a:lstStyle/>
          <a:p>
            <a:pPr marL="742950" indent="-742950" algn="just">
              <a:buFont typeface="+mj-lt"/>
              <a:buAutoNum type="arabicPeriod"/>
            </a:pPr>
            <a:r>
              <a:rPr lang="en-US" sz="4400" dirty="0">
                <a:latin typeface="Times New Roman" panose="02020603050405020304" pitchFamily="18" charset="0"/>
                <a:cs typeface="Times New Roman" panose="02020603050405020304" pitchFamily="18" charset="0"/>
              </a:rPr>
              <a:t>Open sun dryer </a:t>
            </a:r>
          </a:p>
          <a:p>
            <a:pPr marL="742950" indent="-742950" algn="just">
              <a:buFont typeface="+mj-lt"/>
              <a:buAutoNum type="arabicPeriod"/>
            </a:pPr>
            <a:r>
              <a:rPr lang="en-US" sz="4400" dirty="0">
                <a:latin typeface="Times New Roman" panose="02020603050405020304" pitchFamily="18" charset="0"/>
                <a:cs typeface="Times New Roman" panose="02020603050405020304" pitchFamily="18" charset="0"/>
              </a:rPr>
              <a:t>Indirect solar dryer: Active flow &amp; Passive  flow</a:t>
            </a:r>
          </a:p>
          <a:p>
            <a:pPr marL="742950" indent="-742950" algn="just">
              <a:buFont typeface="+mj-lt"/>
              <a:buAutoNum type="arabicPeriod"/>
            </a:pPr>
            <a:r>
              <a:rPr lang="en-US" sz="4400" dirty="0">
                <a:latin typeface="Times New Roman" panose="02020603050405020304" pitchFamily="18" charset="0"/>
                <a:cs typeface="Times New Roman" panose="02020603050405020304" pitchFamily="18" charset="0"/>
              </a:rPr>
              <a:t>direct solar dryers: Active flow &amp; Passive  flow</a:t>
            </a:r>
          </a:p>
          <a:p>
            <a:pPr marL="742950" indent="-742950" algn="just">
              <a:buFont typeface="+mj-lt"/>
              <a:buAutoNum type="arabicPeriod"/>
            </a:pPr>
            <a:r>
              <a:rPr lang="en-US" sz="4400" dirty="0">
                <a:latin typeface="Times New Roman" panose="02020603050405020304" pitchFamily="18" charset="0"/>
                <a:cs typeface="Times New Roman" panose="02020603050405020304" pitchFamily="18" charset="0"/>
              </a:rPr>
              <a:t>Mixed mode solar dryer: Active flow &amp; Passive  flow</a:t>
            </a:r>
          </a:p>
          <a:p>
            <a:pPr marL="742950" indent="-742950" algn="just">
              <a:buFont typeface="+mj-lt"/>
              <a:buAutoNum type="arabicPeriod"/>
            </a:pPr>
            <a:endParaRPr lang="en-US" sz="4400" dirty="0">
              <a:latin typeface="Times New Roman" panose="02020603050405020304" pitchFamily="18" charset="0"/>
              <a:cs typeface="Times New Roman" panose="02020603050405020304" pitchFamily="18" charset="0"/>
            </a:endParaRPr>
          </a:p>
          <a:p>
            <a:pPr marL="742950" indent="-742950" algn="just">
              <a:buFont typeface="+mj-lt"/>
              <a:buAutoNum type="arabicPeriod"/>
            </a:pPr>
            <a:endParaRPr lang="en-US" sz="4400" dirty="0">
              <a:latin typeface="Times New Roman" panose="02020603050405020304" pitchFamily="18" charset="0"/>
              <a:cs typeface="Times New Roman" panose="02020603050405020304" pitchFamily="18" charset="0"/>
            </a:endParaRPr>
          </a:p>
          <a:p>
            <a:pPr marL="742950" indent="-742950" algn="just">
              <a:buFont typeface="+mj-lt"/>
              <a:buAutoNum type="arabicPeriod"/>
            </a:pPr>
            <a:endParaRPr lang="en-US" sz="4400" dirty="0">
              <a:latin typeface="Times New Roman" panose="02020603050405020304" pitchFamily="18" charset="0"/>
              <a:cs typeface="Times New Roman" panose="02020603050405020304" pitchFamily="18" charset="0"/>
            </a:endParaRPr>
          </a:p>
        </p:txBody>
      </p:sp>
      <p:sp>
        <p:nvSpPr>
          <p:cNvPr id="64" name="TextBox 63">
            <a:extLst>
              <a:ext uri="{FF2B5EF4-FFF2-40B4-BE49-F238E27FC236}">
                <a16:creationId xmlns:a16="http://schemas.microsoft.com/office/drawing/2014/main" id="{D4F22FEA-88A7-488C-B9DE-73696444C51B}"/>
              </a:ext>
            </a:extLst>
          </p:cNvPr>
          <p:cNvSpPr txBox="1"/>
          <p:nvPr/>
        </p:nvSpPr>
        <p:spPr>
          <a:xfrm>
            <a:off x="324113" y="38441735"/>
            <a:ext cx="12341439" cy="2800767"/>
          </a:xfrm>
          <a:prstGeom prst="rect">
            <a:avLst/>
          </a:prstGeom>
          <a:noFill/>
        </p:spPr>
        <p:txBody>
          <a:bodyPr wrap="square" rtlCol="0">
            <a:spAutoFit/>
          </a:bodyPr>
          <a:lstStyle/>
          <a:p>
            <a:pPr algn="just"/>
            <a:r>
              <a:rPr lang="en-GB" sz="4400" dirty="0">
                <a:latin typeface="Times New Roman" panose="02020603050405020304" pitchFamily="18" charset="0"/>
                <a:cs typeface="Times New Roman" panose="02020603050405020304" pitchFamily="18" charset="0"/>
              </a:rPr>
              <a:t>Our solution is the Indirect Solar Dryer which has the safety for the crops from infestation and the cost effectiveness from the Mixed-Mode Solar dryer. </a:t>
            </a:r>
          </a:p>
          <a:p>
            <a:pPr algn="just"/>
            <a:r>
              <a:rPr lang="en-GB" sz="4400" dirty="0">
                <a:latin typeface="Times New Roman" panose="02020603050405020304" pitchFamily="18" charset="0"/>
                <a:cs typeface="Times New Roman" panose="02020603050405020304" pitchFamily="18" charset="0"/>
              </a:rPr>
              <a:t> </a:t>
            </a:r>
          </a:p>
        </p:txBody>
      </p:sp>
      <p:pic>
        <p:nvPicPr>
          <p:cNvPr id="1036" name="Picture 12" descr="‪Schematic diagram of indirect solar dryer system | Download Scientific  Diagram‬‏">
            <a:extLst>
              <a:ext uri="{FF2B5EF4-FFF2-40B4-BE49-F238E27FC236}">
                <a16:creationId xmlns:a16="http://schemas.microsoft.com/office/drawing/2014/main" id="{A97BB28A-C929-4F1B-9EEA-C91D0C5D0F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041" y="32819057"/>
            <a:ext cx="5549723" cy="55091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esign and fabrication of box-type passive solar dryer (BTPSD) with thermal  insulation material for valorizing biomass and neutral lipids of marine  Chlorella vulgaris for biodiesel application | Scientific Reports‬‏">
            <a:extLst>
              <a:ext uri="{FF2B5EF4-FFF2-40B4-BE49-F238E27FC236}">
                <a16:creationId xmlns:a16="http://schemas.microsoft.com/office/drawing/2014/main" id="{6CB4AC30-AF50-4160-B6AE-1638511083F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619"/>
          <a:stretch/>
        </p:blipFill>
        <p:spPr bwMode="auto">
          <a:xfrm>
            <a:off x="6061764" y="32363312"/>
            <a:ext cx="6324600" cy="6000135"/>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a:extLst>
              <a:ext uri="{FF2B5EF4-FFF2-40B4-BE49-F238E27FC236}">
                <a16:creationId xmlns:a16="http://schemas.microsoft.com/office/drawing/2014/main" id="{4AD6AD34-0BAE-4A47-B5E7-C43B2C1CF6CD}"/>
              </a:ext>
            </a:extLst>
          </p:cNvPr>
          <p:cNvSpPr txBox="1"/>
          <p:nvPr/>
        </p:nvSpPr>
        <p:spPr>
          <a:xfrm>
            <a:off x="15370735" y="10541926"/>
            <a:ext cx="3895618" cy="830997"/>
          </a:xfrm>
          <a:prstGeom prst="rect">
            <a:avLst/>
          </a:prstGeom>
          <a:noFill/>
        </p:spPr>
        <p:txBody>
          <a:bodyPr wrap="none" rtlCol="0">
            <a:spAutoFit/>
          </a:bodyPr>
          <a:lstStyle/>
          <a:p>
            <a:pPr algn="ctr"/>
            <a:r>
              <a:rPr lang="en-GB" sz="4800" b="1" dirty="0">
                <a:latin typeface="Times New Roman" panose="02020603050405020304" pitchFamily="18" charset="0"/>
                <a:cs typeface="Times New Roman" panose="02020603050405020304" pitchFamily="18" charset="0"/>
              </a:rPr>
              <a:t>System design</a:t>
            </a:r>
            <a:endParaRPr lang="en-GB" b="1" dirty="0">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87147AAD-FCB7-43D7-9AB9-1125F66F2F42}"/>
              </a:ext>
            </a:extLst>
          </p:cNvPr>
          <p:cNvSpPr txBox="1"/>
          <p:nvPr/>
        </p:nvSpPr>
        <p:spPr>
          <a:xfrm>
            <a:off x="12883546" y="12002580"/>
            <a:ext cx="9307914" cy="4216539"/>
          </a:xfrm>
          <a:prstGeom prst="rect">
            <a:avLst/>
          </a:prstGeom>
          <a:noFill/>
        </p:spPr>
        <p:txBody>
          <a:bodyPr wrap="square" rtlCol="0">
            <a:spAutoFit/>
          </a:bodyPr>
          <a:lstStyle/>
          <a:p>
            <a:pPr algn="just"/>
            <a:r>
              <a:rPr lang="en-GB" sz="4400" dirty="0">
                <a:latin typeface="Times New Roman" panose="02020603050405020304" pitchFamily="18" charset="0"/>
                <a:cs typeface="Times New Roman" panose="02020603050405020304" pitchFamily="18" charset="0"/>
              </a:rPr>
              <a:t>In the design process, firstly we choose tomato to be the product that we want to dry with a capacity of 3kg and initial moisture that varies from 96% to 94% and dry it between 12% - 8%.</a:t>
            </a:r>
          </a:p>
          <a:p>
            <a:r>
              <a:rPr lang="en-GB" sz="4800" dirty="0">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p:graphicFrame>
        <p:nvGraphicFramePr>
          <p:cNvPr id="35" name="Table 34">
            <a:extLst>
              <a:ext uri="{FF2B5EF4-FFF2-40B4-BE49-F238E27FC236}">
                <a16:creationId xmlns:a16="http://schemas.microsoft.com/office/drawing/2014/main" id="{974658CE-0FC9-47B0-9933-B5201085D63E}"/>
              </a:ext>
            </a:extLst>
          </p:cNvPr>
          <p:cNvGraphicFramePr>
            <a:graphicFrameLocks noGrp="1"/>
          </p:cNvGraphicFramePr>
          <p:nvPr>
            <p:extLst>
              <p:ext uri="{D42A27DB-BD31-4B8C-83A1-F6EECF244321}">
                <p14:modId xmlns:p14="http://schemas.microsoft.com/office/powerpoint/2010/main" val="1828883492"/>
              </p:ext>
            </p:extLst>
          </p:nvPr>
        </p:nvGraphicFramePr>
        <p:xfrm>
          <a:off x="12386364" y="15938801"/>
          <a:ext cx="9367181" cy="12842051"/>
        </p:xfrm>
        <a:graphic>
          <a:graphicData uri="http://schemas.openxmlformats.org/drawingml/2006/table">
            <a:tbl>
              <a:tblPr firstRow="1" bandRow="1">
                <a:tableStyleId>{5940675A-B579-460E-94D1-54222C63F5DA}</a:tableStyleId>
              </a:tblPr>
              <a:tblGrid>
                <a:gridCol w="2863413">
                  <a:extLst>
                    <a:ext uri="{9D8B030D-6E8A-4147-A177-3AD203B41FA5}">
                      <a16:colId xmlns:a16="http://schemas.microsoft.com/office/drawing/2014/main" val="2723967649"/>
                    </a:ext>
                  </a:extLst>
                </a:gridCol>
                <a:gridCol w="4026049">
                  <a:extLst>
                    <a:ext uri="{9D8B030D-6E8A-4147-A177-3AD203B41FA5}">
                      <a16:colId xmlns:a16="http://schemas.microsoft.com/office/drawing/2014/main" val="4207938303"/>
                    </a:ext>
                  </a:extLst>
                </a:gridCol>
                <a:gridCol w="2477719">
                  <a:extLst>
                    <a:ext uri="{9D8B030D-6E8A-4147-A177-3AD203B41FA5}">
                      <a16:colId xmlns:a16="http://schemas.microsoft.com/office/drawing/2014/main" val="4040395966"/>
                    </a:ext>
                  </a:extLst>
                </a:gridCol>
              </a:tblGrid>
              <a:tr h="626487">
                <a:tc>
                  <a:txBody>
                    <a:bodyPr/>
                    <a:lstStyle/>
                    <a:p>
                      <a:pPr marL="0" marR="0" algn="ctr">
                        <a:lnSpc>
                          <a:spcPct val="107000"/>
                        </a:lnSpc>
                        <a:spcBef>
                          <a:spcPts val="0"/>
                        </a:spcBef>
                        <a:spcAft>
                          <a:spcPts val="800"/>
                        </a:spcAft>
                      </a:pPr>
                      <a:r>
                        <a:rPr lang="en-US" sz="4000" dirty="0">
                          <a:solidFill>
                            <a:schemeClr val="tx1"/>
                          </a:solidFill>
                          <a:effectLst/>
                        </a:rPr>
                        <a:t>NO.</a:t>
                      </a:r>
                      <a:endParaRPr lang="en-US" sz="4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800"/>
                        </a:spcAft>
                      </a:pPr>
                      <a:r>
                        <a:rPr lang="en-US" sz="4000" dirty="0">
                          <a:solidFill>
                            <a:schemeClr val="tx1"/>
                          </a:solidFill>
                          <a:effectLst/>
                        </a:rPr>
                        <a:t>Parameter</a:t>
                      </a:r>
                      <a:endParaRPr lang="en-US" sz="4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a:tc>
                <a:tc>
                  <a:txBody>
                    <a:bodyPr/>
                    <a:lstStyle/>
                    <a:p>
                      <a:pPr marL="0" marR="0" algn="ctr">
                        <a:lnSpc>
                          <a:spcPct val="107000"/>
                        </a:lnSpc>
                        <a:spcBef>
                          <a:spcPts val="0"/>
                        </a:spcBef>
                        <a:spcAft>
                          <a:spcPts val="800"/>
                        </a:spcAft>
                      </a:pPr>
                      <a:r>
                        <a:rPr lang="en-US" sz="4000" dirty="0">
                          <a:solidFill>
                            <a:schemeClr val="tx1"/>
                          </a:solidFill>
                          <a:effectLst/>
                        </a:rPr>
                        <a:t>Value</a:t>
                      </a:r>
                      <a:endParaRPr lang="en-US" sz="4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1918146842"/>
                  </a:ext>
                </a:extLst>
              </a:tr>
              <a:tr h="567236">
                <a:tc>
                  <a:txBody>
                    <a:bodyPr/>
                    <a:lstStyle/>
                    <a:p>
                      <a:pPr marL="0" marR="0" algn="ctr">
                        <a:lnSpc>
                          <a:spcPct val="107000"/>
                        </a:lnSpc>
                        <a:spcBef>
                          <a:spcPts val="0"/>
                        </a:spcBef>
                        <a:spcAft>
                          <a:spcPts val="800"/>
                        </a:spcAft>
                      </a:pP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Mass</a:t>
                      </a:r>
                    </a:p>
                  </a:txBody>
                  <a:tcPr/>
                </a:tc>
                <a:tc>
                  <a:txBody>
                    <a:bodyPr/>
                    <a:lstStyle/>
                    <a:p>
                      <a:pPr marL="0" marR="0" algn="ctr">
                        <a:lnSpc>
                          <a:spcPct val="107000"/>
                        </a:lnSpc>
                        <a:spcBef>
                          <a:spcPts val="0"/>
                        </a:spcBef>
                        <a:spcAft>
                          <a:spcPts val="800"/>
                        </a:spcAft>
                      </a:pPr>
                      <a:r>
                        <a:rPr lang="en-US" sz="3600" dirty="0" err="1">
                          <a:solidFill>
                            <a:schemeClr val="tx1"/>
                          </a:solidFill>
                          <a:effectLst/>
                        </a:rPr>
                        <a:t>Mp</a:t>
                      </a:r>
                      <a:r>
                        <a:rPr lang="en-US" sz="3600" dirty="0">
                          <a:solidFill>
                            <a:schemeClr val="tx1"/>
                          </a:solidFill>
                          <a:effectLst/>
                        </a:rPr>
                        <a:t> </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800"/>
                        </a:spcAft>
                      </a:pPr>
                      <a:r>
                        <a:rPr lang="en-US" sz="3600">
                          <a:solidFill>
                            <a:schemeClr val="tx1"/>
                          </a:solidFill>
                          <a:effectLst/>
                        </a:rPr>
                        <a:t>3 kg</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002917004"/>
                  </a:ext>
                </a:extLst>
              </a:tr>
              <a:tr h="1096017">
                <a:tc>
                  <a:txBody>
                    <a:bodyPr/>
                    <a:lstStyle/>
                    <a:p>
                      <a:pPr marL="0" marR="0" algn="ctr">
                        <a:lnSpc>
                          <a:spcPct val="107000"/>
                        </a:lnSpc>
                        <a:spcBef>
                          <a:spcPts val="0"/>
                        </a:spcBef>
                        <a:spcAft>
                          <a:spcPts val="800"/>
                        </a:spcAft>
                      </a:pP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Removed Moisture</a:t>
                      </a:r>
                    </a:p>
                  </a:txBody>
                  <a:tcPr/>
                </a:tc>
                <a:tc>
                  <a:txBody>
                    <a:bodyPr/>
                    <a:lstStyle/>
                    <a:p>
                      <a:pPr marL="0" marR="0" algn="ctr">
                        <a:lnSpc>
                          <a:spcPct val="107000"/>
                        </a:lnSpc>
                        <a:spcBef>
                          <a:spcPts val="0"/>
                        </a:spcBef>
                        <a:spcAft>
                          <a:spcPts val="800"/>
                        </a:spcAft>
                      </a:pPr>
                      <a:r>
                        <a:rPr lang="en-US" sz="3600" dirty="0">
                          <a:solidFill>
                            <a:schemeClr val="tx1"/>
                          </a:solidFill>
                          <a:effectLst/>
                        </a:rPr>
                        <a:t>Mw </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800"/>
                        </a:spcAft>
                      </a:pPr>
                      <a:r>
                        <a:rPr lang="en-US" sz="3600">
                          <a:solidFill>
                            <a:schemeClr val="tx1"/>
                          </a:solidFill>
                          <a:effectLst/>
                        </a:rPr>
                        <a:t>2.79 Kg of water</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751438421"/>
                  </a:ext>
                </a:extLst>
              </a:tr>
              <a:tr h="567236">
                <a:tc>
                  <a:txBody>
                    <a:bodyPr/>
                    <a:lstStyle/>
                    <a:p>
                      <a:pPr marL="0" marR="0" algn="ctr">
                        <a:lnSpc>
                          <a:spcPct val="107000"/>
                        </a:lnSpc>
                        <a:spcBef>
                          <a:spcPts val="0"/>
                        </a:spcBef>
                        <a:spcAft>
                          <a:spcPts val="800"/>
                        </a:spcAft>
                      </a:pP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Dried Mass</a:t>
                      </a:r>
                    </a:p>
                  </a:txBody>
                  <a:tcPr/>
                </a:tc>
                <a:tc>
                  <a:txBody>
                    <a:bodyPr/>
                    <a:lstStyle/>
                    <a:p>
                      <a:pPr marL="0" marR="0" algn="ctr">
                        <a:lnSpc>
                          <a:spcPct val="107000"/>
                        </a:lnSpc>
                        <a:spcBef>
                          <a:spcPts val="0"/>
                        </a:spcBef>
                        <a:spcAft>
                          <a:spcPts val="800"/>
                        </a:spcAft>
                      </a:pPr>
                      <a:r>
                        <a:rPr lang="en-US" sz="3600" dirty="0">
                          <a:solidFill>
                            <a:schemeClr val="tx1"/>
                          </a:solidFill>
                          <a:effectLst/>
                        </a:rPr>
                        <a:t>Md </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800"/>
                        </a:spcAft>
                      </a:pPr>
                      <a:r>
                        <a:rPr lang="en-US" sz="3600">
                          <a:solidFill>
                            <a:schemeClr val="tx1"/>
                          </a:solidFill>
                          <a:effectLst/>
                        </a:rPr>
                        <a:t>0.205 kg</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77901470"/>
                  </a:ext>
                </a:extLst>
              </a:tr>
              <a:tr h="1096017">
                <a:tc>
                  <a:txBody>
                    <a:bodyPr/>
                    <a:lstStyle/>
                    <a:p>
                      <a:pPr marL="0" marR="0" algn="ctr">
                        <a:lnSpc>
                          <a:spcPct val="107000"/>
                        </a:lnSpc>
                        <a:spcBef>
                          <a:spcPts val="0"/>
                        </a:spcBef>
                        <a:spcAft>
                          <a:spcPts val="800"/>
                        </a:spcAft>
                      </a:pP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Heat Required</a:t>
                      </a:r>
                    </a:p>
                  </a:txBody>
                  <a:tcPr/>
                </a:tc>
                <a:tc>
                  <a:txBody>
                    <a:bodyPr/>
                    <a:lstStyle/>
                    <a:p>
                      <a:pPr marL="0" marR="0" algn="ctr">
                        <a:lnSpc>
                          <a:spcPct val="107000"/>
                        </a:lnSpc>
                        <a:spcBef>
                          <a:spcPts val="0"/>
                        </a:spcBef>
                        <a:spcAft>
                          <a:spcPts val="800"/>
                        </a:spcAft>
                      </a:pPr>
                      <a:r>
                        <a:rPr lang="en-US" sz="3600" dirty="0">
                          <a:solidFill>
                            <a:schemeClr val="tx1"/>
                          </a:solidFill>
                          <a:effectLst/>
                        </a:rPr>
                        <a:t>Qt </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800"/>
                        </a:spcAft>
                      </a:pPr>
                      <a:r>
                        <a:rPr lang="en-US" sz="3600">
                          <a:solidFill>
                            <a:schemeClr val="tx1"/>
                          </a:solidFill>
                          <a:effectLst/>
                        </a:rPr>
                        <a:t>2540.1 kJ/kg</a:t>
                      </a:r>
                      <a:endParaRPr lang="en-US" sz="3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39000028"/>
                  </a:ext>
                </a:extLst>
              </a:tr>
              <a:tr h="567236">
                <a:tc>
                  <a:txBody>
                    <a:bodyPr/>
                    <a:lstStyle/>
                    <a:p>
                      <a:pPr marL="0" marR="0" algn="ctr">
                        <a:lnSpc>
                          <a:spcPct val="107000"/>
                        </a:lnSpc>
                        <a:spcBef>
                          <a:spcPts val="0"/>
                        </a:spcBef>
                        <a:spcAft>
                          <a:spcPts val="800"/>
                        </a:spcAft>
                      </a:pP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Collector Area</a:t>
                      </a:r>
                    </a:p>
                  </a:txBody>
                  <a:tcPr/>
                </a:tc>
                <a:tc>
                  <a:txBody>
                    <a:bodyPr/>
                    <a:lstStyle/>
                    <a:p>
                      <a:pPr marL="0" marR="0" algn="ctr">
                        <a:lnSpc>
                          <a:spcPct val="107000"/>
                        </a:lnSpc>
                        <a:spcBef>
                          <a:spcPts val="0"/>
                        </a:spcBef>
                        <a:spcAft>
                          <a:spcPts val="800"/>
                        </a:spcAft>
                      </a:pPr>
                      <a:r>
                        <a:rPr lang="en-US" sz="3600" dirty="0">
                          <a:solidFill>
                            <a:schemeClr val="tx1"/>
                          </a:solidFill>
                          <a:effectLst/>
                        </a:rPr>
                        <a:t>Ac</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800"/>
                        </a:spcAft>
                      </a:pPr>
                      <a:r>
                        <a:rPr lang="en-US" sz="3600" dirty="0">
                          <a:solidFill>
                            <a:schemeClr val="tx1"/>
                          </a:solidFill>
                          <a:effectLst/>
                        </a:rPr>
                        <a:t>1.592 m^2</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970797625"/>
                  </a:ext>
                </a:extLst>
              </a:tr>
              <a:tr h="567236">
                <a:tc>
                  <a:txBody>
                    <a:bodyPr/>
                    <a:lstStyle/>
                    <a:p>
                      <a:pPr marL="0" marR="0" algn="ctr">
                        <a:lnSpc>
                          <a:spcPct val="107000"/>
                        </a:lnSpc>
                        <a:spcBef>
                          <a:spcPts val="0"/>
                        </a:spcBef>
                        <a:spcAft>
                          <a:spcPts val="800"/>
                        </a:spcAft>
                      </a:pP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Mass Flow Rate</a:t>
                      </a:r>
                    </a:p>
                  </a:txBody>
                  <a:tcPr/>
                </a:tc>
                <a:tc>
                  <a:txBody>
                    <a:bodyPr/>
                    <a:lstStyle/>
                    <a:p>
                      <a:pPr marL="0" marR="0" algn="ctr">
                        <a:lnSpc>
                          <a:spcPct val="107000"/>
                        </a:lnSpc>
                        <a:spcBef>
                          <a:spcPts val="0"/>
                        </a:spcBef>
                        <a:spcAft>
                          <a:spcPts val="800"/>
                        </a:spcAft>
                      </a:pPr>
                      <a:r>
                        <a:rPr lang="en-US" sz="3600" dirty="0">
                          <a:solidFill>
                            <a:schemeClr val="tx1"/>
                          </a:solidFill>
                          <a:effectLst/>
                        </a:rPr>
                        <a:t>m_dot</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800"/>
                        </a:spcAft>
                      </a:pPr>
                      <a:r>
                        <a:rPr lang="en-US" sz="3600" dirty="0">
                          <a:solidFill>
                            <a:schemeClr val="tx1"/>
                          </a:solidFill>
                          <a:effectLst/>
                        </a:rPr>
                        <a:t>0.06 kg/s</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455654771"/>
                  </a:ext>
                </a:extLst>
              </a:tr>
              <a:tr h="1096017">
                <a:tc>
                  <a:txBody>
                    <a:bodyPr/>
                    <a:lstStyle/>
                    <a:p>
                      <a:pPr marL="0" marR="0" algn="ctr">
                        <a:lnSpc>
                          <a:spcPct val="107000"/>
                        </a:lnSpc>
                        <a:spcBef>
                          <a:spcPts val="0"/>
                        </a:spcBef>
                        <a:spcAft>
                          <a:spcPts val="800"/>
                        </a:spcAft>
                      </a:pPr>
                      <a:r>
                        <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Volume Flow Rate</a:t>
                      </a:r>
                    </a:p>
                  </a:txBody>
                  <a:tcPr/>
                </a:tc>
                <a:tc>
                  <a:txBody>
                    <a:bodyPr/>
                    <a:lstStyle/>
                    <a:p>
                      <a:pPr marL="0" marR="0" algn="ctr">
                        <a:lnSpc>
                          <a:spcPct val="107000"/>
                        </a:lnSpc>
                        <a:spcBef>
                          <a:spcPts val="0"/>
                        </a:spcBef>
                        <a:spcAft>
                          <a:spcPts val="800"/>
                        </a:spcAft>
                      </a:pPr>
                      <a:r>
                        <a:rPr lang="en-US" sz="3600" dirty="0">
                          <a:solidFill>
                            <a:schemeClr val="tx1"/>
                          </a:solidFill>
                          <a:effectLst/>
                        </a:rPr>
                        <a:t>V_dot</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tc>
                  <a:txBody>
                    <a:bodyPr/>
                    <a:lstStyle/>
                    <a:p>
                      <a:pPr marL="0" marR="0" algn="ctr">
                        <a:lnSpc>
                          <a:spcPct val="107000"/>
                        </a:lnSpc>
                        <a:spcBef>
                          <a:spcPts val="0"/>
                        </a:spcBef>
                        <a:spcAft>
                          <a:spcPts val="800"/>
                        </a:spcAft>
                      </a:pPr>
                      <a:r>
                        <a:rPr lang="en-US" sz="3600" dirty="0">
                          <a:solidFill>
                            <a:schemeClr val="tx1"/>
                          </a:solidFill>
                          <a:effectLst/>
                        </a:rPr>
                        <a:t>0.072 m^3/s</a:t>
                      </a:r>
                      <a:endParaRPr lang="en-US" sz="3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922055154"/>
                  </a:ext>
                </a:extLst>
              </a:tr>
              <a:tr h="1161342">
                <a:tc>
                  <a:txBody>
                    <a:bodyPr/>
                    <a:lstStyle/>
                    <a:p>
                      <a:pPr algn="ctr"/>
                      <a:r>
                        <a:rPr lang="en-US" sz="4000" dirty="0">
                          <a:solidFill>
                            <a:schemeClr val="tx1"/>
                          </a:solidFill>
                          <a:latin typeface="Times New Roman" panose="02020603050405020304" pitchFamily="18" charset="0"/>
                          <a:cs typeface="Times New Roman" panose="02020603050405020304" pitchFamily="18" charset="0"/>
                        </a:rPr>
                        <a:t>Volume</a:t>
                      </a:r>
                    </a:p>
                  </a:txBody>
                  <a:tcPr/>
                </a:tc>
                <a:tc>
                  <a:txBody>
                    <a:bodyPr/>
                    <a:lstStyle/>
                    <a:p>
                      <a:pPr algn="ctr"/>
                      <a:r>
                        <a:rPr lang="en-US" sz="4000" dirty="0">
                          <a:solidFill>
                            <a:schemeClr val="tx1"/>
                          </a:solidFill>
                        </a:rPr>
                        <a:t>V</a:t>
                      </a:r>
                      <a:endParaRPr lang="en-US" sz="4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4000" dirty="0">
                          <a:solidFill>
                            <a:schemeClr val="tx1"/>
                          </a:solidFill>
                        </a:rPr>
                        <a:t>2540.1 kg^3</a:t>
                      </a:r>
                      <a:endParaRPr lang="en-US" sz="4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42908012"/>
                  </a:ext>
                </a:extLst>
              </a:tr>
              <a:tr h="617735">
                <a:tc>
                  <a:txBody>
                    <a:bodyPr/>
                    <a:lstStyle/>
                    <a:p>
                      <a:pPr algn="ctr"/>
                      <a:r>
                        <a:rPr lang="en-US" sz="4000" dirty="0">
                          <a:solidFill>
                            <a:schemeClr val="tx1"/>
                          </a:solidFill>
                          <a:latin typeface="Times New Roman" panose="02020603050405020304" pitchFamily="18" charset="0"/>
                          <a:cs typeface="Times New Roman" panose="02020603050405020304" pitchFamily="18" charset="0"/>
                        </a:rPr>
                        <a:t>Height</a:t>
                      </a:r>
                    </a:p>
                  </a:txBody>
                  <a:tcPr/>
                </a:tc>
                <a:tc>
                  <a:txBody>
                    <a:bodyPr/>
                    <a:lstStyle/>
                    <a:p>
                      <a:pPr algn="ctr"/>
                      <a:r>
                        <a:rPr lang="en-US" sz="3600" dirty="0">
                          <a:solidFill>
                            <a:schemeClr val="tx1"/>
                          </a:solidFill>
                        </a:rPr>
                        <a:t>H</a:t>
                      </a:r>
                      <a:endParaRPr lang="en-US" sz="36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4000" dirty="0">
                          <a:solidFill>
                            <a:schemeClr val="tx1"/>
                          </a:solidFill>
                        </a:rPr>
                        <a:t>0.66m</a:t>
                      </a:r>
                      <a:endParaRPr lang="en-US" sz="4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74909749"/>
                  </a:ext>
                </a:extLst>
              </a:tr>
              <a:tr h="617735">
                <a:tc>
                  <a:txBody>
                    <a:bodyPr/>
                    <a:lstStyle/>
                    <a:p>
                      <a:pPr algn="ctr"/>
                      <a:r>
                        <a:rPr lang="en-US" sz="4000" dirty="0">
                          <a:solidFill>
                            <a:schemeClr val="tx1"/>
                          </a:solidFill>
                          <a:latin typeface="Times New Roman" panose="02020603050405020304" pitchFamily="18" charset="0"/>
                          <a:cs typeface="Times New Roman" panose="02020603050405020304" pitchFamily="18" charset="0"/>
                        </a:rPr>
                        <a:t>Height (Chimney)</a:t>
                      </a:r>
                    </a:p>
                  </a:txBody>
                  <a:tcPr/>
                </a:tc>
                <a:tc>
                  <a:txBody>
                    <a:bodyPr/>
                    <a:lstStyle/>
                    <a:p>
                      <a:pPr algn="ctr"/>
                      <a:r>
                        <a:rPr lang="en-US" sz="4000" dirty="0">
                          <a:solidFill>
                            <a:schemeClr val="tx1"/>
                          </a:solidFill>
                        </a:rPr>
                        <a:t>hc</a:t>
                      </a:r>
                      <a:endParaRPr lang="en-US" sz="4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4000" dirty="0">
                          <a:solidFill>
                            <a:schemeClr val="tx1"/>
                          </a:solidFill>
                        </a:rPr>
                        <a:t>0.44</a:t>
                      </a:r>
                      <a:endParaRPr lang="en-US" sz="4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87156004"/>
                  </a:ext>
                </a:extLst>
              </a:tr>
              <a:tr h="617735">
                <a:tc>
                  <a:txBody>
                    <a:bodyPr/>
                    <a:lstStyle/>
                    <a:p>
                      <a:pPr algn="ctr"/>
                      <a:r>
                        <a:rPr lang="en-US" sz="4000" dirty="0">
                          <a:solidFill>
                            <a:schemeClr val="tx1"/>
                          </a:solidFill>
                          <a:latin typeface="Times New Roman" panose="02020603050405020304" pitchFamily="18" charset="0"/>
                          <a:cs typeface="Times New Roman" panose="02020603050405020304" pitchFamily="18" charset="0"/>
                        </a:rPr>
                        <a:t>Rack Area</a:t>
                      </a:r>
                    </a:p>
                  </a:txBody>
                  <a:tcPr/>
                </a:tc>
                <a:tc>
                  <a:txBody>
                    <a:bodyPr/>
                    <a:lstStyle/>
                    <a:p>
                      <a:pPr algn="ctr"/>
                      <a:r>
                        <a:rPr lang="en-US" sz="4000" dirty="0">
                          <a:solidFill>
                            <a:schemeClr val="tx1"/>
                          </a:solidFill>
                        </a:rPr>
                        <a:t>Arac</a:t>
                      </a:r>
                      <a:endParaRPr lang="en-US" sz="4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4000" dirty="0">
                          <a:solidFill>
                            <a:schemeClr val="tx1"/>
                          </a:solidFill>
                        </a:rPr>
                        <a:t>0.3 m^2</a:t>
                      </a:r>
                      <a:endParaRPr lang="en-US" sz="4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89794087"/>
                  </a:ext>
                </a:extLst>
              </a:tr>
              <a:tr h="617735">
                <a:tc>
                  <a:txBody>
                    <a:bodyPr/>
                    <a:lstStyle/>
                    <a:p>
                      <a:pPr algn="ctr"/>
                      <a:r>
                        <a:rPr lang="en-US" sz="4000" dirty="0">
                          <a:solidFill>
                            <a:schemeClr val="tx1"/>
                          </a:solidFill>
                          <a:latin typeface="Times New Roman" panose="02020603050405020304" pitchFamily="18" charset="0"/>
                          <a:cs typeface="Times New Roman" panose="02020603050405020304" pitchFamily="18" charset="0"/>
                        </a:rPr>
                        <a:t>Drying Time</a:t>
                      </a:r>
                    </a:p>
                  </a:txBody>
                  <a:tcPr/>
                </a:tc>
                <a:tc>
                  <a:txBody>
                    <a:bodyPr/>
                    <a:lstStyle/>
                    <a:p>
                      <a:pPr algn="ctr"/>
                      <a:r>
                        <a:rPr lang="en-US" sz="4000" dirty="0">
                          <a:solidFill>
                            <a:schemeClr val="tx1"/>
                          </a:solidFill>
                        </a:rPr>
                        <a:t>td</a:t>
                      </a:r>
                      <a:endParaRPr lang="en-US" sz="4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4000" dirty="0">
                          <a:solidFill>
                            <a:schemeClr val="tx1"/>
                          </a:solidFill>
                        </a:rPr>
                        <a:t>8-20 </a:t>
                      </a:r>
                      <a:r>
                        <a:rPr lang="en-US" sz="4000" dirty="0" err="1">
                          <a:solidFill>
                            <a:schemeClr val="tx1"/>
                          </a:solidFill>
                        </a:rPr>
                        <a:t>hrs</a:t>
                      </a:r>
                      <a:endParaRPr lang="en-US" sz="40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81531251"/>
                  </a:ext>
                </a:extLst>
              </a:tr>
            </a:tbl>
          </a:graphicData>
        </a:graphic>
      </p:graphicFrame>
      <p:sp>
        <p:nvSpPr>
          <p:cNvPr id="39" name="Rectangle 38">
            <a:extLst>
              <a:ext uri="{FF2B5EF4-FFF2-40B4-BE49-F238E27FC236}">
                <a16:creationId xmlns:a16="http://schemas.microsoft.com/office/drawing/2014/main" id="{F1EFED5D-AB85-411A-8D62-316A7AD5401F}"/>
              </a:ext>
            </a:extLst>
          </p:cNvPr>
          <p:cNvSpPr/>
          <p:nvPr/>
        </p:nvSpPr>
        <p:spPr>
          <a:xfrm>
            <a:off x="14191726" y="28854752"/>
            <a:ext cx="6253635" cy="769441"/>
          </a:xfrm>
          <a:prstGeom prst="rect">
            <a:avLst/>
          </a:prstGeom>
        </p:spPr>
        <p:txBody>
          <a:bodyPr wrap="none">
            <a:spAutoFit/>
          </a:bodyPr>
          <a:lstStyle/>
          <a:p>
            <a:r>
              <a:rPr lang="en-GB" sz="4400" b="1" dirty="0">
                <a:latin typeface="Times New Roman" panose="02020603050405020304" pitchFamily="18" charset="0"/>
                <a:cs typeface="Times New Roman" panose="02020603050405020304" pitchFamily="18" charset="0"/>
              </a:rPr>
              <a:t>SOLIDWORKS drawing</a:t>
            </a:r>
          </a:p>
        </p:txBody>
      </p:sp>
      <p:pic>
        <p:nvPicPr>
          <p:cNvPr id="77" name="Picture 76">
            <a:extLst>
              <a:ext uri="{FF2B5EF4-FFF2-40B4-BE49-F238E27FC236}">
                <a16:creationId xmlns:a16="http://schemas.microsoft.com/office/drawing/2014/main" id="{7B180C9E-EA8C-4385-87E8-4047CAEC59D2}"/>
              </a:ext>
            </a:extLst>
          </p:cNvPr>
          <p:cNvPicPr/>
          <p:nvPr/>
        </p:nvPicPr>
        <p:blipFill>
          <a:blip r:embed="rId7"/>
          <a:stretch>
            <a:fillRect/>
          </a:stretch>
        </p:blipFill>
        <p:spPr>
          <a:xfrm>
            <a:off x="12949771" y="29664409"/>
            <a:ext cx="9241689" cy="5210789"/>
          </a:xfrm>
          <a:prstGeom prst="rect">
            <a:avLst/>
          </a:prstGeom>
        </p:spPr>
      </p:pic>
      <p:pic>
        <p:nvPicPr>
          <p:cNvPr id="79" name="Picture 78">
            <a:extLst>
              <a:ext uri="{FF2B5EF4-FFF2-40B4-BE49-F238E27FC236}">
                <a16:creationId xmlns:a16="http://schemas.microsoft.com/office/drawing/2014/main" id="{E42E8BC0-5FD6-425B-90E0-E6E83454B3D0}"/>
              </a:ext>
            </a:extLst>
          </p:cNvPr>
          <p:cNvPicPr/>
          <p:nvPr/>
        </p:nvPicPr>
        <p:blipFill>
          <a:blip r:embed="rId8"/>
          <a:stretch>
            <a:fillRect/>
          </a:stretch>
        </p:blipFill>
        <p:spPr>
          <a:xfrm>
            <a:off x="17665165" y="34900057"/>
            <a:ext cx="4599927" cy="3365387"/>
          </a:xfrm>
          <a:prstGeom prst="rect">
            <a:avLst/>
          </a:prstGeom>
        </p:spPr>
      </p:pic>
      <p:pic>
        <p:nvPicPr>
          <p:cNvPr id="41" name="Picture 40">
            <a:extLst>
              <a:ext uri="{FF2B5EF4-FFF2-40B4-BE49-F238E27FC236}">
                <a16:creationId xmlns:a16="http://schemas.microsoft.com/office/drawing/2014/main" id="{FF331AE2-858A-446D-A406-7970D8CA0314}"/>
              </a:ext>
            </a:extLst>
          </p:cNvPr>
          <p:cNvPicPr>
            <a:picLocks noChangeAspect="1"/>
          </p:cNvPicPr>
          <p:nvPr/>
        </p:nvPicPr>
        <p:blipFill>
          <a:blip r:embed="rId9"/>
          <a:stretch>
            <a:fillRect/>
          </a:stretch>
        </p:blipFill>
        <p:spPr>
          <a:xfrm>
            <a:off x="12883546" y="38613742"/>
            <a:ext cx="5099654" cy="2591075"/>
          </a:xfrm>
          <a:prstGeom prst="rect">
            <a:avLst/>
          </a:prstGeom>
        </p:spPr>
      </p:pic>
      <p:pic>
        <p:nvPicPr>
          <p:cNvPr id="42" name="Picture 41">
            <a:extLst>
              <a:ext uri="{FF2B5EF4-FFF2-40B4-BE49-F238E27FC236}">
                <a16:creationId xmlns:a16="http://schemas.microsoft.com/office/drawing/2014/main" id="{AA50CC82-D279-4F6B-933E-78AF693B00BE}"/>
              </a:ext>
            </a:extLst>
          </p:cNvPr>
          <p:cNvPicPr>
            <a:picLocks noChangeAspect="1"/>
          </p:cNvPicPr>
          <p:nvPr/>
        </p:nvPicPr>
        <p:blipFill>
          <a:blip r:embed="rId10"/>
          <a:stretch>
            <a:fillRect/>
          </a:stretch>
        </p:blipFill>
        <p:spPr>
          <a:xfrm>
            <a:off x="17752000" y="38290303"/>
            <a:ext cx="4599927" cy="3041947"/>
          </a:xfrm>
          <a:prstGeom prst="rect">
            <a:avLst/>
          </a:prstGeom>
        </p:spPr>
      </p:pic>
      <p:pic>
        <p:nvPicPr>
          <p:cNvPr id="43" name="Picture 42">
            <a:extLst>
              <a:ext uri="{FF2B5EF4-FFF2-40B4-BE49-F238E27FC236}">
                <a16:creationId xmlns:a16="http://schemas.microsoft.com/office/drawing/2014/main" id="{BE7AD651-0C39-43DA-8D93-C645E0541FD6}"/>
              </a:ext>
            </a:extLst>
          </p:cNvPr>
          <p:cNvPicPr>
            <a:picLocks noChangeAspect="1"/>
          </p:cNvPicPr>
          <p:nvPr/>
        </p:nvPicPr>
        <p:blipFill>
          <a:blip r:embed="rId11"/>
          <a:stretch>
            <a:fillRect/>
          </a:stretch>
        </p:blipFill>
        <p:spPr>
          <a:xfrm>
            <a:off x="12949770" y="34875198"/>
            <a:ext cx="4962697" cy="3816259"/>
          </a:xfrm>
          <a:prstGeom prst="rect">
            <a:avLst/>
          </a:prstGeom>
        </p:spPr>
      </p:pic>
      <p:sp>
        <p:nvSpPr>
          <p:cNvPr id="83" name="Rectangle 82">
            <a:extLst>
              <a:ext uri="{FF2B5EF4-FFF2-40B4-BE49-F238E27FC236}">
                <a16:creationId xmlns:a16="http://schemas.microsoft.com/office/drawing/2014/main" id="{3CFBA1AC-0951-43AE-91C2-344FC523DB04}"/>
              </a:ext>
            </a:extLst>
          </p:cNvPr>
          <p:cNvSpPr/>
          <p:nvPr/>
        </p:nvSpPr>
        <p:spPr>
          <a:xfrm>
            <a:off x="24914781" y="10572702"/>
            <a:ext cx="5768952" cy="769441"/>
          </a:xfrm>
          <a:prstGeom prst="rect">
            <a:avLst/>
          </a:prstGeom>
        </p:spPr>
        <p:txBody>
          <a:bodyPr wrap="none">
            <a:spAutoFit/>
          </a:bodyPr>
          <a:lstStyle/>
          <a:p>
            <a:r>
              <a:rPr lang="en-GB" sz="4400" b="1" dirty="0">
                <a:latin typeface="Times New Roman" panose="02020603050405020304" pitchFamily="18" charset="0"/>
                <a:cs typeface="Times New Roman" panose="02020603050405020304" pitchFamily="18" charset="0"/>
              </a:rPr>
              <a:t>Manufacturing process</a:t>
            </a:r>
          </a:p>
        </p:txBody>
      </p:sp>
      <p:pic>
        <p:nvPicPr>
          <p:cNvPr id="65" name="Picture 64">
            <a:extLst>
              <a:ext uri="{FF2B5EF4-FFF2-40B4-BE49-F238E27FC236}">
                <a16:creationId xmlns:a16="http://schemas.microsoft.com/office/drawing/2014/main" id="{B530D76F-DCAC-4F2A-9C1C-D6EB13987038}"/>
              </a:ext>
            </a:extLst>
          </p:cNvPr>
          <p:cNvPicPr>
            <a:picLocks noChangeAspect="1"/>
          </p:cNvPicPr>
          <p:nvPr/>
        </p:nvPicPr>
        <p:blipFill>
          <a:blip r:embed="rId12"/>
          <a:stretch>
            <a:fillRect/>
          </a:stretch>
        </p:blipFill>
        <p:spPr>
          <a:xfrm>
            <a:off x="23189333" y="11420168"/>
            <a:ext cx="8870000" cy="7221994"/>
          </a:xfrm>
          <a:prstGeom prst="rect">
            <a:avLst/>
          </a:prstGeom>
        </p:spPr>
      </p:pic>
      <p:sp>
        <p:nvSpPr>
          <p:cNvPr id="87" name="TextBox 86">
            <a:extLst>
              <a:ext uri="{FF2B5EF4-FFF2-40B4-BE49-F238E27FC236}">
                <a16:creationId xmlns:a16="http://schemas.microsoft.com/office/drawing/2014/main" id="{4B7C2DC1-AB54-4AF9-9451-EB59729535AA}"/>
              </a:ext>
            </a:extLst>
          </p:cNvPr>
          <p:cNvSpPr txBox="1"/>
          <p:nvPr/>
        </p:nvSpPr>
        <p:spPr>
          <a:xfrm>
            <a:off x="26305714" y="18893657"/>
            <a:ext cx="2098651" cy="830997"/>
          </a:xfrm>
          <a:prstGeom prst="rect">
            <a:avLst/>
          </a:prstGeom>
          <a:noFill/>
        </p:spPr>
        <p:txBody>
          <a:bodyPr wrap="none" rtlCol="0">
            <a:spAutoFit/>
          </a:bodyPr>
          <a:lstStyle/>
          <a:p>
            <a:r>
              <a:rPr lang="en-GB" sz="4800" b="1" dirty="0">
                <a:latin typeface="Times New Roman" panose="02020603050405020304" pitchFamily="18" charset="0"/>
                <a:cs typeface="Times New Roman" panose="02020603050405020304" pitchFamily="18" charset="0"/>
              </a:rPr>
              <a:t>Results</a:t>
            </a:r>
          </a:p>
        </p:txBody>
      </p:sp>
      <p:pic>
        <p:nvPicPr>
          <p:cNvPr id="6" name="Picture 5" descr="A graph showing the growth of a number of objects&#10;&#10;Description automatically generated with medium confidence">
            <a:extLst>
              <a:ext uri="{FF2B5EF4-FFF2-40B4-BE49-F238E27FC236}">
                <a16:creationId xmlns:a16="http://schemas.microsoft.com/office/drawing/2014/main" id="{00F9C9BF-1AB7-0849-828A-A81E4A90DFB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191460" y="19976149"/>
            <a:ext cx="10107005" cy="5379993"/>
          </a:xfrm>
          <a:prstGeom prst="rect">
            <a:avLst/>
          </a:prstGeom>
        </p:spPr>
      </p:pic>
      <p:pic>
        <p:nvPicPr>
          <p:cNvPr id="10" name="Picture 9" descr="A graph showing the temperature&#10;&#10;Description automatically generated">
            <a:extLst>
              <a:ext uri="{FF2B5EF4-FFF2-40B4-BE49-F238E27FC236}">
                <a16:creationId xmlns:a16="http://schemas.microsoft.com/office/drawing/2014/main" id="{68CBAE1B-F0E9-B97C-2977-CE6E3D6A27F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254746" y="25607637"/>
            <a:ext cx="10101759" cy="5755653"/>
          </a:xfrm>
          <a:prstGeom prst="rect">
            <a:avLst/>
          </a:prstGeom>
        </p:spPr>
      </p:pic>
      <p:pic>
        <p:nvPicPr>
          <p:cNvPr id="13" name="Picture 12" descr="A graph showing the temperature of the temperature&#10;&#10;Description automatically generated">
            <a:extLst>
              <a:ext uri="{FF2B5EF4-FFF2-40B4-BE49-F238E27FC236}">
                <a16:creationId xmlns:a16="http://schemas.microsoft.com/office/drawing/2014/main" id="{17551636-90A0-537B-C81B-3FA016B515F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318456" y="31614785"/>
            <a:ext cx="10101758" cy="5825645"/>
          </a:xfrm>
          <a:prstGeom prst="rect">
            <a:avLst/>
          </a:prstGeom>
        </p:spPr>
      </p:pic>
      <p:sp>
        <p:nvSpPr>
          <p:cNvPr id="14" name="TextBox 13">
            <a:extLst>
              <a:ext uri="{FF2B5EF4-FFF2-40B4-BE49-F238E27FC236}">
                <a16:creationId xmlns:a16="http://schemas.microsoft.com/office/drawing/2014/main" id="{FEE72436-D37D-EFD9-078B-B0367B16A303}"/>
              </a:ext>
            </a:extLst>
          </p:cNvPr>
          <p:cNvSpPr txBox="1"/>
          <p:nvPr/>
        </p:nvSpPr>
        <p:spPr>
          <a:xfrm>
            <a:off x="22534752" y="37868540"/>
            <a:ext cx="9966425" cy="3477875"/>
          </a:xfrm>
          <a:prstGeom prst="rect">
            <a:avLst/>
          </a:prstGeom>
          <a:noFill/>
        </p:spPr>
        <p:txBody>
          <a:bodyPr wrap="square" rtlCol="0">
            <a:spAutoFit/>
          </a:bodyPr>
          <a:lstStyle/>
          <a:p>
            <a:pPr algn="just"/>
            <a:r>
              <a:rPr lang="en-GB" sz="4400" dirty="0">
                <a:latin typeface="Times New Roman" panose="02020603050405020304" pitchFamily="18" charset="0"/>
                <a:cs typeface="Times New Roman" panose="02020603050405020304" pitchFamily="18" charset="0"/>
              </a:rPr>
              <a:t>This project shows that when utilizing solar energy, and using the right systems, the life of agricultural products can be extended, whether by prevention of molding or by protecting the products from insects.</a:t>
            </a:r>
          </a:p>
        </p:txBody>
      </p:sp>
      <p:cxnSp>
        <p:nvCxnSpPr>
          <p:cNvPr id="16" name="Straight Arrow Connector 15">
            <a:extLst>
              <a:ext uri="{FF2B5EF4-FFF2-40B4-BE49-F238E27FC236}">
                <a16:creationId xmlns:a16="http://schemas.microsoft.com/office/drawing/2014/main" id="{0D0C8667-CC0C-9BAA-8BC6-92A082FDA427}"/>
              </a:ext>
            </a:extLst>
          </p:cNvPr>
          <p:cNvCxnSpPr>
            <a:cxnSpLocks/>
            <a:stCxn id="45" idx="2"/>
          </p:cNvCxnSpPr>
          <p:nvPr/>
        </p:nvCxnSpPr>
        <p:spPr bwMode="auto">
          <a:xfrm>
            <a:off x="24214023" y="12672162"/>
            <a:ext cx="855777" cy="1152650"/>
          </a:xfrm>
          <a:prstGeom prst="straightConnector1">
            <a:avLst/>
          </a:prstGeom>
          <a:ln>
            <a:solidFill>
              <a:srgbClr val="FFFF00"/>
            </a:solidFill>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19" name="Straight Arrow Connector 18">
            <a:extLst>
              <a:ext uri="{FF2B5EF4-FFF2-40B4-BE49-F238E27FC236}">
                <a16:creationId xmlns:a16="http://schemas.microsoft.com/office/drawing/2014/main" id="{97A26EA9-93EE-232D-C04E-5508E5F6C0A4}"/>
              </a:ext>
            </a:extLst>
          </p:cNvPr>
          <p:cNvCxnSpPr/>
          <p:nvPr/>
        </p:nvCxnSpPr>
        <p:spPr bwMode="auto">
          <a:xfrm flipH="1">
            <a:off x="28762874" y="14032673"/>
            <a:ext cx="1200543" cy="752783"/>
          </a:xfrm>
          <a:prstGeom prst="straightConnector1">
            <a:avLst/>
          </a:prstGeom>
          <a:ln>
            <a:solidFill>
              <a:srgbClr val="FFFF00"/>
            </a:solidFill>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22" name="Straight Arrow Connector 21">
            <a:extLst>
              <a:ext uri="{FF2B5EF4-FFF2-40B4-BE49-F238E27FC236}">
                <a16:creationId xmlns:a16="http://schemas.microsoft.com/office/drawing/2014/main" id="{F899109C-810A-3BB8-0613-6FE00E5DD666}"/>
              </a:ext>
            </a:extLst>
          </p:cNvPr>
          <p:cNvCxnSpPr>
            <a:cxnSpLocks/>
          </p:cNvCxnSpPr>
          <p:nvPr/>
        </p:nvCxnSpPr>
        <p:spPr bwMode="auto">
          <a:xfrm>
            <a:off x="24592285" y="16144634"/>
            <a:ext cx="1087115" cy="23836"/>
          </a:xfrm>
          <a:prstGeom prst="straightConnector1">
            <a:avLst/>
          </a:prstGeom>
          <a:ln>
            <a:solidFill>
              <a:srgbClr val="FFFF00"/>
            </a:solidFill>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25" name="Straight Arrow Connector 24">
            <a:extLst>
              <a:ext uri="{FF2B5EF4-FFF2-40B4-BE49-F238E27FC236}">
                <a16:creationId xmlns:a16="http://schemas.microsoft.com/office/drawing/2014/main" id="{99BCC4CC-E9FF-44E5-35AB-432685D66745}"/>
              </a:ext>
            </a:extLst>
          </p:cNvPr>
          <p:cNvCxnSpPr>
            <a:cxnSpLocks/>
          </p:cNvCxnSpPr>
          <p:nvPr/>
        </p:nvCxnSpPr>
        <p:spPr bwMode="auto">
          <a:xfrm flipH="1" flipV="1">
            <a:off x="28575000" y="17880934"/>
            <a:ext cx="1624670" cy="304921"/>
          </a:xfrm>
          <a:prstGeom prst="straightConnector1">
            <a:avLst/>
          </a:prstGeom>
          <a:ln>
            <a:solidFill>
              <a:srgbClr val="FFFF00"/>
            </a:solidFill>
            <a:headEnd type="none" w="med" len="med"/>
            <a:tailEnd type="triangle"/>
          </a:ln>
        </p:spPr>
        <p:style>
          <a:lnRef idx="3">
            <a:schemeClr val="accent6"/>
          </a:lnRef>
          <a:fillRef idx="0">
            <a:schemeClr val="accent6"/>
          </a:fillRef>
          <a:effectRef idx="2">
            <a:schemeClr val="accent6"/>
          </a:effectRef>
          <a:fontRef idx="minor">
            <a:schemeClr val="tx1"/>
          </a:fontRef>
        </p:style>
      </p:cxnSp>
      <p:cxnSp>
        <p:nvCxnSpPr>
          <p:cNvPr id="31" name="Straight Arrow Connector 30">
            <a:extLst>
              <a:ext uri="{FF2B5EF4-FFF2-40B4-BE49-F238E27FC236}">
                <a16:creationId xmlns:a16="http://schemas.microsoft.com/office/drawing/2014/main" id="{54AFA7B3-EA63-046E-B539-0BA973EEF5D6}"/>
              </a:ext>
            </a:extLst>
          </p:cNvPr>
          <p:cNvCxnSpPr/>
          <p:nvPr/>
        </p:nvCxnSpPr>
        <p:spPr bwMode="auto">
          <a:xfrm flipH="1">
            <a:off x="30271388" y="15866083"/>
            <a:ext cx="1049369" cy="627304"/>
          </a:xfrm>
          <a:prstGeom prst="straightConnector1">
            <a:avLst/>
          </a:prstGeom>
          <a:ln>
            <a:solidFill>
              <a:srgbClr val="FFFF00"/>
            </a:solidFill>
            <a:headEnd type="none" w="med" len="med"/>
            <a:tailEnd type="triangle"/>
          </a:ln>
        </p:spPr>
        <p:style>
          <a:lnRef idx="3">
            <a:schemeClr val="accent6"/>
          </a:lnRef>
          <a:fillRef idx="0">
            <a:schemeClr val="accent6"/>
          </a:fillRef>
          <a:effectRef idx="2">
            <a:schemeClr val="accent6"/>
          </a:effectRef>
          <a:fontRef idx="minor">
            <a:schemeClr val="tx1"/>
          </a:fontRef>
        </p:style>
      </p:cxnSp>
      <p:sp>
        <p:nvSpPr>
          <p:cNvPr id="45" name="TextBox 44">
            <a:extLst>
              <a:ext uri="{FF2B5EF4-FFF2-40B4-BE49-F238E27FC236}">
                <a16:creationId xmlns:a16="http://schemas.microsoft.com/office/drawing/2014/main" id="{DEB30E29-402C-80C1-88BA-35A0CEB68D7D}"/>
              </a:ext>
            </a:extLst>
          </p:cNvPr>
          <p:cNvSpPr txBox="1"/>
          <p:nvPr/>
        </p:nvSpPr>
        <p:spPr>
          <a:xfrm>
            <a:off x="23083745" y="12210497"/>
            <a:ext cx="2260555" cy="461665"/>
          </a:xfrm>
          <a:prstGeom prst="rect">
            <a:avLst/>
          </a:prstGeom>
          <a:solidFill>
            <a:srgbClr val="FFFF00"/>
          </a:solidFill>
        </p:spPr>
        <p:txBody>
          <a:bodyPr wrap="none" rtlCol="0">
            <a:spAutoFit/>
          </a:bodyPr>
          <a:lstStyle/>
          <a:p>
            <a:r>
              <a:rPr lang="en-GB" sz="2400" dirty="0">
                <a:latin typeface="Times New Roman" panose="02020603050405020304" pitchFamily="18" charset="0"/>
                <a:cs typeface="Times New Roman" panose="02020603050405020304" pitchFamily="18" charset="0"/>
              </a:rPr>
              <a:t>Drying Chamber</a:t>
            </a:r>
          </a:p>
        </p:txBody>
      </p:sp>
      <p:sp>
        <p:nvSpPr>
          <p:cNvPr id="49" name="TextBox 48">
            <a:extLst>
              <a:ext uri="{FF2B5EF4-FFF2-40B4-BE49-F238E27FC236}">
                <a16:creationId xmlns:a16="http://schemas.microsoft.com/office/drawing/2014/main" id="{E81AD224-5038-EA90-A561-0DE020AF3A51}"/>
              </a:ext>
            </a:extLst>
          </p:cNvPr>
          <p:cNvSpPr txBox="1"/>
          <p:nvPr/>
        </p:nvSpPr>
        <p:spPr>
          <a:xfrm>
            <a:off x="29494573" y="13549734"/>
            <a:ext cx="1410194" cy="461665"/>
          </a:xfrm>
          <a:prstGeom prst="rect">
            <a:avLst/>
          </a:prstGeom>
          <a:solidFill>
            <a:srgbClr val="FFFF00"/>
          </a:solidFill>
        </p:spPr>
        <p:txBody>
          <a:bodyPr wrap="none" rtlCol="0">
            <a:spAutoFit/>
          </a:bodyPr>
          <a:lstStyle/>
          <a:p>
            <a:r>
              <a:rPr lang="en-GB" sz="2400" dirty="0">
                <a:latin typeface="Times New Roman" panose="02020603050405020304" pitchFamily="18" charset="0"/>
                <a:cs typeface="Times New Roman" panose="02020603050405020304" pitchFamily="18" charset="0"/>
              </a:rPr>
              <a:t>PV Panel </a:t>
            </a:r>
          </a:p>
        </p:txBody>
      </p:sp>
      <p:sp>
        <p:nvSpPr>
          <p:cNvPr id="51" name="TextBox 50">
            <a:extLst>
              <a:ext uri="{FF2B5EF4-FFF2-40B4-BE49-F238E27FC236}">
                <a16:creationId xmlns:a16="http://schemas.microsoft.com/office/drawing/2014/main" id="{BBBE0C06-D014-4CA6-7DFD-E0C88A5FDE41}"/>
              </a:ext>
            </a:extLst>
          </p:cNvPr>
          <p:cNvSpPr txBox="1"/>
          <p:nvPr/>
        </p:nvSpPr>
        <p:spPr>
          <a:xfrm>
            <a:off x="30530753" y="15421603"/>
            <a:ext cx="1159292" cy="461665"/>
          </a:xfrm>
          <a:prstGeom prst="rect">
            <a:avLst/>
          </a:prstGeom>
          <a:solidFill>
            <a:srgbClr val="FFFF00"/>
          </a:solidFill>
        </p:spPr>
        <p:txBody>
          <a:bodyPr wrap="none" rtlCol="0">
            <a:spAutoFit/>
          </a:bodyPr>
          <a:lstStyle/>
          <a:p>
            <a:r>
              <a:rPr lang="en-GB" sz="2400" dirty="0">
                <a:latin typeface="Times New Roman" panose="02020603050405020304" pitchFamily="18" charset="0"/>
                <a:cs typeface="Times New Roman" panose="02020603050405020304" pitchFamily="18" charset="0"/>
              </a:rPr>
              <a:t>Support</a:t>
            </a:r>
          </a:p>
        </p:txBody>
      </p:sp>
      <p:sp>
        <p:nvSpPr>
          <p:cNvPr id="52" name="TextBox 51">
            <a:extLst>
              <a:ext uri="{FF2B5EF4-FFF2-40B4-BE49-F238E27FC236}">
                <a16:creationId xmlns:a16="http://schemas.microsoft.com/office/drawing/2014/main" id="{46FCAD13-003F-FD2A-E9E6-6201ABB38375}"/>
              </a:ext>
            </a:extLst>
          </p:cNvPr>
          <p:cNvSpPr txBox="1"/>
          <p:nvPr/>
        </p:nvSpPr>
        <p:spPr>
          <a:xfrm>
            <a:off x="23264677" y="15757454"/>
            <a:ext cx="1327608" cy="461665"/>
          </a:xfrm>
          <a:prstGeom prst="rect">
            <a:avLst/>
          </a:prstGeom>
          <a:solidFill>
            <a:srgbClr val="FFFF00"/>
          </a:solidFill>
        </p:spPr>
        <p:txBody>
          <a:bodyPr wrap="none" rtlCol="0">
            <a:spAutoFit/>
          </a:bodyPr>
          <a:lstStyle/>
          <a:p>
            <a:r>
              <a:rPr lang="en-GB" sz="2400" dirty="0">
                <a:latin typeface="Times New Roman" panose="02020603050405020304" pitchFamily="18" charset="0"/>
                <a:cs typeface="Times New Roman" panose="02020603050405020304" pitchFamily="18" charset="0"/>
              </a:rPr>
              <a:t>Collector</a:t>
            </a:r>
          </a:p>
        </p:txBody>
      </p:sp>
      <p:sp>
        <p:nvSpPr>
          <p:cNvPr id="54" name="TextBox 53">
            <a:extLst>
              <a:ext uri="{FF2B5EF4-FFF2-40B4-BE49-F238E27FC236}">
                <a16:creationId xmlns:a16="http://schemas.microsoft.com/office/drawing/2014/main" id="{CF46EAEB-9F44-9E4D-4206-39E91D72D51A}"/>
              </a:ext>
            </a:extLst>
          </p:cNvPr>
          <p:cNvSpPr txBox="1"/>
          <p:nvPr/>
        </p:nvSpPr>
        <p:spPr>
          <a:xfrm>
            <a:off x="30207587" y="17955023"/>
            <a:ext cx="646331" cy="461665"/>
          </a:xfrm>
          <a:prstGeom prst="rect">
            <a:avLst/>
          </a:prstGeom>
          <a:solidFill>
            <a:srgbClr val="FFFF00"/>
          </a:solidFill>
        </p:spPr>
        <p:txBody>
          <a:bodyPr wrap="none" rtlCol="0">
            <a:spAutoFit/>
          </a:bodyPr>
          <a:lstStyle/>
          <a:p>
            <a:r>
              <a:rPr lang="en-GB" sz="2400" dirty="0">
                <a:latin typeface="Times New Roman" panose="02020603050405020304" pitchFamily="18" charset="0"/>
                <a:cs typeface="Times New Roman" panose="02020603050405020304" pitchFamily="18" charset="0"/>
              </a:rPr>
              <a:t>Fan</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416698"/>
      </p:ext>
    </p:extLst>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6635</TotalTime>
  <Words>412</Words>
  <Application>Microsoft Office PowerPoint</Application>
  <PresentationFormat>Custom</PresentationFormat>
  <Paragraphs>84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Simplified Arabic</vt:lpstr>
      <vt:lpstr>Times New Roman</vt:lpstr>
      <vt:lpstr>Default Design</vt:lpstr>
      <vt:lpstr>PowerPoint Presentation</vt:lpstr>
    </vt:vector>
  </TitlesOfParts>
  <Company>Genigraphics 800.790.4001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36x48</dc:title>
  <dc:creator>Genigraphics 800.790.4001</dc:creator>
  <dc:description>To order poster prints visit us at www.genigraphics.com</dc:description>
  <cp:lastModifiedBy>Eng. Fahad</cp:lastModifiedBy>
  <cp:revision>196</cp:revision>
  <dcterms:created xsi:type="dcterms:W3CDTF">2008-05-03T03:01:56Z</dcterms:created>
  <dcterms:modified xsi:type="dcterms:W3CDTF">2024-05-11T18:39:57Z</dcterms:modified>
</cp:coreProperties>
</file>