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918400" cy="43891200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AB4"/>
    <a:srgbClr val="99FF99"/>
    <a:srgbClr val="C4E59F"/>
    <a:srgbClr val="B0DD7F"/>
    <a:srgbClr val="B3FD59"/>
    <a:srgbClr val="EEECE1"/>
    <a:srgbClr val="E4E4E4"/>
    <a:srgbClr val="EFD567"/>
    <a:srgbClr val="D4B016"/>
    <a:srgbClr val="C1C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92" autoAdjust="0"/>
  </p:normalViewPr>
  <p:slideViewPr>
    <p:cSldViewPr>
      <p:cViewPr varScale="1">
        <p:scale>
          <a:sx n="10" d="100"/>
          <a:sy n="10" d="100"/>
        </p:scale>
        <p:origin x="2468" y="-2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584" y="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5" cy="4930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70" y="1"/>
            <a:ext cx="2945865" cy="4930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6C41-6E08-4F89-A4AD-30F0C7C7D87D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E3E8C-E618-1DBB-A34D-BE1CC6EAC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B8AC-2295-4DD2-8C40-33EE836B0B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4784F-A9C7-F66D-04D9-37CCFF5CBF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3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5" cy="4930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70" y="1"/>
            <a:ext cx="2945865" cy="4930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5786A-7C56-4CE1-9982-2BC14BE71E0D}" type="datetimeFigureOut">
              <a:rPr lang="fr-CA" smtClean="0"/>
              <a:pPr/>
              <a:t>2024-05-13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9775" y="739775"/>
            <a:ext cx="277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883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60" y="4690607"/>
            <a:ext cx="5438756" cy="4442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70" y="9379525"/>
            <a:ext cx="2945865" cy="493037"/>
          </a:xfrm>
          <a:prstGeom prst="rect">
            <a:avLst/>
          </a:prstGeom>
        </p:spPr>
        <p:txBody>
          <a:bodyPr/>
          <a:lstStyle/>
          <a:p>
            <a:fld id="{2C1099C9-4E73-4688-80A7-C65987DB50BF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857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2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-1" y="1"/>
            <a:ext cx="32916019" cy="6324599"/>
          </a:xfrm>
          <a:prstGeom prst="rect">
            <a:avLst/>
          </a:prstGeom>
          <a:solidFill>
            <a:srgbClr val="D0EAB4"/>
          </a:solidFill>
          <a:ln>
            <a:noFill/>
          </a:ln>
          <a:effectLst/>
        </p:spPr>
        <p:txBody>
          <a:bodyPr wrap="none" lIns="457200" tIns="457200" rIns="457200" bIns="45720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32916019" cy="37562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457200" tIns="457200" rIns="457200" bIns="45720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324600"/>
            <a:ext cx="3291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3652" y="41468813"/>
            <a:ext cx="32905732" cy="2477601"/>
          </a:xfrm>
          <a:prstGeom prst="rect">
            <a:avLst/>
          </a:prstGeom>
          <a:solidFill>
            <a:srgbClr val="D0EAB4"/>
          </a:solidFill>
        </p:spPr>
        <p:txBody>
          <a:bodyPr wrap="square">
            <a:spAutoFit/>
          </a:bodyPr>
          <a:lstStyle/>
          <a:p>
            <a:pPr algn="ctr">
              <a:spcAft>
                <a:spcPts val="4200"/>
              </a:spcAft>
            </a:pPr>
            <a:endParaRPr lang="fr-C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4200"/>
              </a:spcAft>
            </a:pPr>
            <a:endParaRPr lang="fr-C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-16320" y="41468813"/>
            <a:ext cx="3291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963AD7B0-DE12-1EC2-9015-85F126A68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74" y="33443768"/>
            <a:ext cx="8556172" cy="377527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0126427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3212" y="914400"/>
            <a:ext cx="3291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545"/>
          <p:cNvSpPr>
            <a:spLocks noChangeArrowheads="1"/>
          </p:cNvSpPr>
          <p:nvPr/>
        </p:nvSpPr>
        <p:spPr bwMode="auto">
          <a:xfrm>
            <a:off x="3365387" y="3187700"/>
            <a:ext cx="26793619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30" tIns="43265" rIns="86530" bIns="43265"/>
          <a:lstStyle>
            <a:lvl1pPr algn="ctr" defTabSz="4176713"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defTabSz="4176713"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76713"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76713"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76713"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7671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7671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7671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7671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8000" b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DESIGN AND FABRICATION OF A SOFT ROBOT FOR AGRIFOOD SYSTEM APPLICATION</a:t>
            </a:r>
            <a:r>
              <a:rPr lang="en-US" sz="8000" b="1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8000" b="1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546"/>
          <p:cNvSpPr>
            <a:spLocks noChangeArrowheads="1"/>
          </p:cNvSpPr>
          <p:nvPr/>
        </p:nvSpPr>
        <p:spPr bwMode="auto">
          <a:xfrm>
            <a:off x="-93944" y="6391892"/>
            <a:ext cx="32993294" cy="3709604"/>
          </a:xfrm>
          <a:prstGeom prst="rect">
            <a:avLst/>
          </a:prstGeom>
          <a:solidFill>
            <a:srgbClr val="D0EAB4"/>
          </a:solidFill>
          <a:ln>
            <a:noFill/>
          </a:ln>
          <a:effectLst/>
        </p:spPr>
        <p:txBody>
          <a:bodyPr lIns="417601" tIns="208800" rIns="417601" bIns="208800" anchor="ctr"/>
          <a:lstStyle>
            <a:lvl1pPr defTabSz="4176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4176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4176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4176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4176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6000" b="1" dirty="0">
                <a:cs typeface="Times New Roman" panose="02020603050405020304" pitchFamily="18" charset="0"/>
              </a:rPr>
              <a:t>Students:</a:t>
            </a:r>
            <a:r>
              <a:rPr lang="en-GB" altLang="en-US" sz="6000" b="1" dirty="0">
                <a:cs typeface="Arial" panose="020B0604020202020204" pitchFamily="34" charset="0"/>
              </a:rPr>
              <a:t> Khalid A. Al-Qahtani and Sultan A. Al-</a:t>
            </a:r>
            <a:r>
              <a:rPr lang="en-GB" altLang="en-US" sz="6000" b="1" dirty="0" err="1">
                <a:cs typeface="Arial" panose="020B0604020202020204" pitchFamily="34" charset="0"/>
              </a:rPr>
              <a:t>Otaibi</a:t>
            </a:r>
            <a:endParaRPr lang="ar-SA" altLang="en-US" sz="6000" b="1" dirty="0"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cs typeface="Times New Roman" panose="02020603050405020304" pitchFamily="18" charset="0"/>
              </a:rPr>
              <a:t>Supervisor: </a:t>
            </a:r>
            <a:r>
              <a:rPr lang="en-GB" sz="6000" b="1" dirty="0">
                <a:cs typeface="Arial" panose="020B0604020202020204" pitchFamily="34" charset="0"/>
              </a:rPr>
              <a:t>Prof. </a:t>
            </a:r>
            <a:r>
              <a:rPr lang="en-GB" sz="6000" b="1" dirty="0" err="1">
                <a:cs typeface="Arial" panose="020B0604020202020204" pitchFamily="34" charset="0"/>
              </a:rPr>
              <a:t>Fehmi</a:t>
            </a:r>
            <a:r>
              <a:rPr lang="en-GB" sz="6000" b="1" dirty="0">
                <a:cs typeface="Arial" panose="020B0604020202020204" pitchFamily="34" charset="0"/>
              </a:rPr>
              <a:t> Najar</a:t>
            </a:r>
            <a:r>
              <a:rPr lang="en-GB" altLang="en-US" sz="60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6000" b="1" dirty="0"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1445 / 2023-2024   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 2  </a:t>
            </a:r>
            <a:endParaRPr lang="en-GB" altLang="en-US" sz="6000" b="1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FFED5-7A19-5145-61E7-45FA62B69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2692" r="6493" b="7805"/>
          <a:stretch/>
        </p:blipFill>
        <p:spPr>
          <a:xfrm>
            <a:off x="28041600" y="65077"/>
            <a:ext cx="4459577" cy="3060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EF9803-DC3E-A5F8-6243-1C62CAA57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7" y="162782"/>
            <a:ext cx="6235523" cy="27057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8009E1-D727-E6F7-AFF5-ED4115801854}"/>
              </a:ext>
            </a:extLst>
          </p:cNvPr>
          <p:cNvSpPr txBox="1">
            <a:spLocks/>
          </p:cNvSpPr>
          <p:nvPr/>
        </p:nvSpPr>
        <p:spPr>
          <a:xfrm>
            <a:off x="7467600" y="0"/>
            <a:ext cx="17373600" cy="2754614"/>
          </a:xfrm>
          <a:prstGeom prst="rect">
            <a:avLst/>
          </a:prstGeom>
        </p:spPr>
        <p:txBody>
          <a:bodyPr vert="horz" lIns="132080" tIns="66040" rIns="132080" bIns="660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solidFill>
                  <a:srgbClr val="68A49E"/>
                </a:solidFill>
                <a:cs typeface="Simplified Arabic" pitchFamily="2" charset="-78"/>
              </a:rPr>
              <a:t>Prince Sattam bin Abdulaziz University</a:t>
            </a:r>
            <a:endParaRPr lang="ar-SA" sz="4800" dirty="0">
              <a:solidFill>
                <a:srgbClr val="68A49E"/>
              </a:solidFill>
              <a:cs typeface="Simplified Arabic" pitchFamily="2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solidFill>
                  <a:srgbClr val="68A49E"/>
                </a:solidFill>
                <a:cs typeface="Simplified Arabic" pitchFamily="2" charset="-78"/>
              </a:rPr>
              <a:t>College of Engineering</a:t>
            </a:r>
            <a:endParaRPr lang="ar-SA" sz="4800" dirty="0">
              <a:solidFill>
                <a:srgbClr val="68A49E"/>
              </a:solidFill>
              <a:cs typeface="Simplified Arabic" pitchFamily="2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solidFill>
                  <a:srgbClr val="68A49E"/>
                </a:solidFill>
                <a:cs typeface="Simplified Arabic" pitchFamily="2" charset="-78"/>
              </a:rPr>
              <a:t>Mechanical Engineering Department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DCB1AE-4631-B67B-C51C-8E97CBD00DD6}"/>
              </a:ext>
            </a:extLst>
          </p:cNvPr>
          <p:cNvCxnSpPr/>
          <p:nvPr/>
        </p:nvCxnSpPr>
        <p:spPr bwMode="auto">
          <a:xfrm>
            <a:off x="-37447" y="10126427"/>
            <a:ext cx="3295584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E3ECCD-C805-507F-5EBB-1502C1730BB2}"/>
              </a:ext>
            </a:extLst>
          </p:cNvPr>
          <p:cNvSpPr txBox="1"/>
          <p:nvPr/>
        </p:nvSpPr>
        <p:spPr>
          <a:xfrm>
            <a:off x="4635463" y="10248692"/>
            <a:ext cx="74158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12B62-51CD-D7D4-0C92-1B122A079DD1}"/>
              </a:ext>
            </a:extLst>
          </p:cNvPr>
          <p:cNvSpPr txBox="1"/>
          <p:nvPr/>
        </p:nvSpPr>
        <p:spPr>
          <a:xfrm>
            <a:off x="1075642" y="11049000"/>
            <a:ext cx="15438577" cy="2682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and fabrication of a soft robot for agrifood systems introduces a novel solution to the complexities of agricultural and food processing industries. It's specifically engineered to navigate and operate within dynamic environments unique to these systems.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95D3A-3D01-7ACD-4C28-421FDE5B6462}"/>
              </a:ext>
            </a:extLst>
          </p:cNvPr>
          <p:cNvSpPr txBox="1"/>
          <p:nvPr/>
        </p:nvSpPr>
        <p:spPr>
          <a:xfrm>
            <a:off x="3870649" y="13824644"/>
            <a:ext cx="8909277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and Objectives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669B4-F1E8-28BA-A329-AF46C5AF89F3}"/>
              </a:ext>
            </a:extLst>
          </p:cNvPr>
          <p:cNvSpPr txBox="1"/>
          <p:nvPr/>
        </p:nvSpPr>
        <p:spPr>
          <a:xfrm>
            <a:off x="6438409" y="18059400"/>
            <a:ext cx="3810000" cy="8293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GB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Need</a:t>
            </a:r>
            <a:endParaRPr lang="en-US" sz="4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00677-C8EF-E42C-6C25-997C49872846}"/>
              </a:ext>
            </a:extLst>
          </p:cNvPr>
          <p:cNvSpPr txBox="1"/>
          <p:nvPr/>
        </p:nvSpPr>
        <p:spPr>
          <a:xfrm>
            <a:off x="976842" y="19018209"/>
            <a:ext cx="1553737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Elegant robotic solutions are required for the agri-food industry to cope with the demands of the growing population.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E8070F-8AFC-214B-CEEB-DE84DE6DA9AA}"/>
              </a:ext>
            </a:extLst>
          </p:cNvPr>
          <p:cNvSpPr txBox="1"/>
          <p:nvPr/>
        </p:nvSpPr>
        <p:spPr>
          <a:xfrm>
            <a:off x="6787092" y="20465514"/>
            <a:ext cx="3276600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50CA2B-7B48-E8B4-520C-7C9EB6592386}"/>
              </a:ext>
            </a:extLst>
          </p:cNvPr>
          <p:cNvSpPr txBox="1"/>
          <p:nvPr/>
        </p:nvSpPr>
        <p:spPr>
          <a:xfrm>
            <a:off x="971498" y="21360270"/>
            <a:ext cx="1553737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Soft robotic end-effector revolutionizes agrifood supply chain for crops, vegetables, and fruits, boosting efficiency.</a:t>
            </a:r>
            <a:endParaRPr lang="en-US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F2107A-F1EC-3397-32CF-0B9BD2CD8044}"/>
              </a:ext>
            </a:extLst>
          </p:cNvPr>
          <p:cNvSpPr txBox="1"/>
          <p:nvPr/>
        </p:nvSpPr>
        <p:spPr>
          <a:xfrm>
            <a:off x="18424697" y="10244987"/>
            <a:ext cx="13254718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ANSYS St</a:t>
            </a:r>
            <a:r>
              <a:rPr lang="fr-FR" sz="4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atic</a:t>
            </a:r>
            <a:r>
              <a:rPr lang="fr-FR" sz="4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Explicit </a:t>
            </a:r>
            <a:r>
              <a:rPr lang="en-US" sz="4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Autodyn</a:t>
            </a:r>
            <a:r>
              <a:rPr lang="en-US" sz="4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Simulations</a:t>
            </a:r>
            <a:endParaRPr lang="en-US" sz="4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BC1105-5482-DE8A-FDDB-7CD777F2D5DD}"/>
              </a:ext>
            </a:extLst>
          </p:cNvPr>
          <p:cNvSpPr txBox="1"/>
          <p:nvPr/>
        </p:nvSpPr>
        <p:spPr>
          <a:xfrm>
            <a:off x="22397878" y="35582717"/>
            <a:ext cx="3956957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8E60D2-3B8F-53BE-EA47-562C0AD3B285}"/>
              </a:ext>
            </a:extLst>
          </p:cNvPr>
          <p:cNvSpPr txBox="1"/>
          <p:nvPr/>
        </p:nvSpPr>
        <p:spPr>
          <a:xfrm>
            <a:off x="16840200" y="36544615"/>
            <a:ext cx="15626442" cy="2039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Eco-friendly soft robotics designed to aid various sectors, particularly the agri-food industry, addressing high future demand by handling fruits without damage or pollution, contributing to UN SDGs.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F4A7EA-9BD9-7336-C84A-620DD14A073E}"/>
              </a:ext>
            </a:extLst>
          </p:cNvPr>
          <p:cNvSpPr txBox="1"/>
          <p:nvPr/>
        </p:nvSpPr>
        <p:spPr>
          <a:xfrm>
            <a:off x="5141032" y="22707600"/>
            <a:ext cx="6520035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2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Selection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063D0-1A22-2227-5F4C-EE3B3D406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729" y="25142451"/>
            <a:ext cx="9475146" cy="4517720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0D179E69-4BEB-2A5E-91A8-67E9B909C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9200" y="24003000"/>
            <a:ext cx="3291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155174-2E89-1C55-DE65-ED78FBF2B01C}"/>
              </a:ext>
            </a:extLst>
          </p:cNvPr>
          <p:cNvSpPr txBox="1"/>
          <p:nvPr/>
        </p:nvSpPr>
        <p:spPr>
          <a:xfrm>
            <a:off x="1075644" y="23657131"/>
            <a:ext cx="15433231" cy="1365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Dragon Skin 30,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hyperelastic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silicone, is chosen. Its nonlinear behavior is modeled with Yeoh 2nd order curve fitting [1].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D1826F-B3B7-56B0-574F-0CD08BA6D828}"/>
              </a:ext>
            </a:extLst>
          </p:cNvPr>
          <p:cNvSpPr txBox="1"/>
          <p:nvPr/>
        </p:nvSpPr>
        <p:spPr>
          <a:xfrm>
            <a:off x="16840200" y="39687687"/>
            <a:ext cx="15626442" cy="1546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[1] </a:t>
            </a:r>
            <a:r>
              <a:rPr lang="en-US" sz="2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S. K. Melly, L. Liu, Y. Liu, and J. </a:t>
            </a:r>
            <a:r>
              <a:rPr lang="en-US" sz="2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Leng</a:t>
            </a:r>
            <a:r>
              <a:rPr lang="en-US" sz="2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“A review on material models for isotropic </a:t>
            </a:r>
            <a:r>
              <a:rPr lang="en-US" sz="28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hyperelasticity</a:t>
            </a:r>
            <a:r>
              <a:rPr lang="en-US" sz="2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,” International Journal of Mechanical System Dynamics, vol. 1, no. 1, pp. 71–88, 2021.</a:t>
            </a:r>
          </a:p>
          <a:p>
            <a:pPr marL="0" marR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[2]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Hadfield, L. Wei, and J.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Lasenby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“The Forward and Inverse Kinematics of a Delta Robot.”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8BEDF9-E082-F429-8BB7-DAD9C23117C9}"/>
              </a:ext>
            </a:extLst>
          </p:cNvPr>
          <p:cNvSpPr txBox="1"/>
          <p:nvPr/>
        </p:nvSpPr>
        <p:spPr>
          <a:xfrm>
            <a:off x="9290366" y="40526699"/>
            <a:ext cx="537009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Designed End-effector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FC0400F6-E5C1-FC29-97B0-45E43D6F6DBF}"/>
              </a:ext>
            </a:extLst>
          </p:cNvPr>
          <p:cNvSpPr txBox="1"/>
          <p:nvPr/>
        </p:nvSpPr>
        <p:spPr>
          <a:xfrm>
            <a:off x="21945596" y="21753861"/>
            <a:ext cx="5791200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4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Prototype 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5" name="Picture 1034" descr="A diagram of a machine&#10;&#10;Description automatically generated">
            <a:extLst>
              <a:ext uri="{FF2B5EF4-FFF2-40B4-BE49-F238E27FC236}">
                <a16:creationId xmlns:a16="http://schemas.microsoft.com/office/drawing/2014/main" id="{F6DDE56A-1B07-A367-4ED7-A8E25170CE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517" y="28736375"/>
            <a:ext cx="6723840" cy="542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6" name="TextBox 1035">
            <a:extLst>
              <a:ext uri="{FF2B5EF4-FFF2-40B4-BE49-F238E27FC236}">
                <a16:creationId xmlns:a16="http://schemas.microsoft.com/office/drawing/2014/main" id="{7AC04434-8B1A-E11A-5E90-63FBEF98A19D}"/>
              </a:ext>
            </a:extLst>
          </p:cNvPr>
          <p:cNvSpPr txBox="1"/>
          <p:nvPr/>
        </p:nvSpPr>
        <p:spPr>
          <a:xfrm>
            <a:off x="17986013" y="34617175"/>
            <a:ext cx="627584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Circuit Diagram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8957D-EA81-0165-8D8A-6625AA8A584B}"/>
              </a:ext>
            </a:extLst>
          </p:cNvPr>
          <p:cNvSpPr txBox="1"/>
          <p:nvPr/>
        </p:nvSpPr>
        <p:spPr>
          <a:xfrm>
            <a:off x="25697172" y="27701528"/>
            <a:ext cx="5791200" cy="645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Delta Robot 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anipulator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6F866-CEE6-95DF-DA84-8036C6C369B9}"/>
              </a:ext>
            </a:extLst>
          </p:cNvPr>
          <p:cNvSpPr txBox="1"/>
          <p:nvPr/>
        </p:nvSpPr>
        <p:spPr>
          <a:xfrm>
            <a:off x="18228336" y="27702454"/>
            <a:ext cx="5791200" cy="645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 End-effector</a:t>
            </a:r>
            <a:endParaRPr lang="en-US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n orange with a blue wire connected to it&#10;&#10;Description automatically generated">
            <a:extLst>
              <a:ext uri="{FF2B5EF4-FFF2-40B4-BE49-F238E27FC236}">
                <a16:creationId xmlns:a16="http://schemas.microsoft.com/office/drawing/2014/main" id="{D8E6278C-6189-A54E-5842-00A7FB8D7E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16450" r="33381" b="16049"/>
          <a:stretch/>
        </p:blipFill>
        <p:spPr>
          <a:xfrm rot="5400000">
            <a:off x="18834611" y="21501615"/>
            <a:ext cx="4824491" cy="718867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AEDF9D0-31AE-8045-B179-BB681AABEF94}"/>
              </a:ext>
            </a:extLst>
          </p:cNvPr>
          <p:cNvSpPr txBox="1"/>
          <p:nvPr/>
        </p:nvSpPr>
        <p:spPr>
          <a:xfrm>
            <a:off x="4114800" y="29870400"/>
            <a:ext cx="7315200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Analysis</a:t>
            </a:r>
          </a:p>
        </p:txBody>
      </p:sp>
      <p:pic>
        <p:nvPicPr>
          <p:cNvPr id="42" name="Picture 41" descr="A 3d model of a machine&#10;&#10;Description automatically generated">
            <a:extLst>
              <a:ext uri="{FF2B5EF4-FFF2-40B4-BE49-F238E27FC236}">
                <a16:creationId xmlns:a16="http://schemas.microsoft.com/office/drawing/2014/main" id="{7061BD4E-25E1-6134-A856-CF1C8108DB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0"/>
          <a:stretch/>
        </p:blipFill>
        <p:spPr>
          <a:xfrm>
            <a:off x="989623" y="34045851"/>
            <a:ext cx="6138923" cy="6490149"/>
          </a:xfrm>
          <a:prstGeom prst="rect">
            <a:avLst/>
          </a:prstGeom>
        </p:spPr>
      </p:pic>
      <p:pic>
        <p:nvPicPr>
          <p:cNvPr id="44" name="Picture 43" descr="A colorful gear with a ball&#10;&#10;Description automatically generated with medium confidence">
            <a:extLst>
              <a:ext uri="{FF2B5EF4-FFF2-40B4-BE49-F238E27FC236}">
                <a16:creationId xmlns:a16="http://schemas.microsoft.com/office/drawing/2014/main" id="{F143B2EC-DD19-4B15-7E6E-312B30075A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0"/>
          <a:stretch/>
        </p:blipFill>
        <p:spPr>
          <a:xfrm>
            <a:off x="17652520" y="11260235"/>
            <a:ext cx="7188680" cy="481926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7737488-7E22-FA85-09AF-F28A930D88D0}"/>
              </a:ext>
            </a:extLst>
          </p:cNvPr>
          <p:cNvSpPr txBox="1"/>
          <p:nvPr/>
        </p:nvSpPr>
        <p:spPr>
          <a:xfrm>
            <a:off x="25454849" y="34617175"/>
            <a:ext cx="627584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Pneumatic Circuit Diagram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9C7760-3C2C-3B0F-C59B-253F36801E15}"/>
              </a:ext>
            </a:extLst>
          </p:cNvPr>
          <p:cNvSpPr txBox="1"/>
          <p:nvPr/>
        </p:nvSpPr>
        <p:spPr>
          <a:xfrm>
            <a:off x="989623" y="30823660"/>
            <a:ext cx="1551925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We've created a bioinspired soft robotic gripper with three pneumatic fingers for the end-effector. Our choice for the Delta Manipulator proves ideal, offering speed, precision, and versatility tailored to our application [2].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53FE5B-9F97-51FF-8584-EC60941B1EC9}"/>
              </a:ext>
            </a:extLst>
          </p:cNvPr>
          <p:cNvSpPr txBox="1"/>
          <p:nvPr/>
        </p:nvSpPr>
        <p:spPr>
          <a:xfrm>
            <a:off x="1275764" y="40526699"/>
            <a:ext cx="553809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Robot Manipulator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F076541-0A20-AB39-0E94-0A1403DA1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99968" y="11285167"/>
            <a:ext cx="6922152" cy="4794331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01C9FB37-8416-23BC-0CCC-A1914478CF69}"/>
              </a:ext>
            </a:extLst>
          </p:cNvPr>
          <p:cNvSpPr txBox="1"/>
          <p:nvPr/>
        </p:nvSpPr>
        <p:spPr>
          <a:xfrm>
            <a:off x="21344099" y="16142151"/>
            <a:ext cx="724867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End-effector Total Deformation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1D3C460-9485-B642-671A-4BD4364F04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642" y="25142450"/>
            <a:ext cx="5657420" cy="448595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F871055-756D-0BD7-AC03-233D871B1B71}"/>
              </a:ext>
            </a:extLst>
          </p:cNvPr>
          <p:cNvSpPr txBox="1"/>
          <p:nvPr/>
        </p:nvSpPr>
        <p:spPr>
          <a:xfrm>
            <a:off x="7433425" y="36665163"/>
            <a:ext cx="867632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Designed finger with pneumatic chamber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1" name="Picture 1040" descr="A diagram of a machine&#10;&#10;Description automatically generated">
            <a:extLst>
              <a:ext uri="{FF2B5EF4-FFF2-40B4-BE49-F238E27FC236}">
                <a16:creationId xmlns:a16="http://schemas.microsoft.com/office/drawing/2014/main" id="{F4B8D4AF-897C-27E2-2992-6674D2382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966" y="28736375"/>
            <a:ext cx="6922151" cy="5615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90FFF-3139-8645-D5F3-8AC8DD40B5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967" y="22681334"/>
            <a:ext cx="6922151" cy="4824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AB422-57A1-26D1-28FE-644EF6AB3F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12" y="37438612"/>
            <a:ext cx="8556172" cy="3022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672494-7E89-19A3-991E-0F8BE6BED359}"/>
              </a:ext>
            </a:extLst>
          </p:cNvPr>
          <p:cNvSpPr txBox="1"/>
          <p:nvPr/>
        </p:nvSpPr>
        <p:spPr>
          <a:xfrm>
            <a:off x="22405724" y="38716139"/>
            <a:ext cx="3976577" cy="706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ABAB5-6954-9DC5-E705-9D69ADDD99B6}"/>
              </a:ext>
            </a:extLst>
          </p:cNvPr>
          <p:cNvSpPr txBox="1"/>
          <p:nvPr/>
        </p:nvSpPr>
        <p:spPr>
          <a:xfrm>
            <a:off x="1075642" y="14768304"/>
            <a:ext cx="15433231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Analyze the state of the art, select eco-friendly materials and make experimental preliminary tests.</a:t>
            </a:r>
          </a:p>
          <a:p>
            <a:pPr marL="57150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Designing and analyzing the end-effector shape.</a:t>
            </a:r>
          </a:p>
          <a:p>
            <a:pPr marL="57150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Apply suitable actuation so that end-effector can bend, then grasp and hold objects.</a:t>
            </a:r>
            <a:endParaRPr lang="en-US" sz="6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2EFC6-4C3E-06BA-6B20-0B16FA63A3B0}"/>
              </a:ext>
            </a:extLst>
          </p:cNvPr>
          <p:cNvSpPr txBox="1"/>
          <p:nvPr/>
        </p:nvSpPr>
        <p:spPr>
          <a:xfrm>
            <a:off x="21584956" y="17109009"/>
            <a:ext cx="6934200" cy="8293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>
                <a:srgbClr val="000000"/>
              </a:buClr>
              <a:buSzPts val="1200"/>
            </a:pPr>
            <a:r>
              <a:rPr lang="en-US" sz="4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Fingers manufacturing</a:t>
            </a:r>
            <a:endParaRPr lang="en-US" sz="32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white object with a black object on it&#10;&#10;Description automatically generated">
            <a:extLst>
              <a:ext uri="{FF2B5EF4-FFF2-40B4-BE49-F238E27FC236}">
                <a16:creationId xmlns:a16="http://schemas.microsoft.com/office/drawing/2014/main" id="{D2B76E22-070C-6CD8-A32A-D5CE9AF2D70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25127"/>
          <a:stretch/>
        </p:blipFill>
        <p:spPr>
          <a:xfrm>
            <a:off x="17652519" y="18144442"/>
            <a:ext cx="3752123" cy="2634621"/>
          </a:xfrm>
          <a:prstGeom prst="rect">
            <a:avLst/>
          </a:prstGeom>
        </p:spPr>
      </p:pic>
      <p:pic>
        <p:nvPicPr>
          <p:cNvPr id="15" name="Picture 14" descr="A close up of a green plastic object&#10;&#10;Description automatically generated">
            <a:extLst>
              <a:ext uri="{FF2B5EF4-FFF2-40B4-BE49-F238E27FC236}">
                <a16:creationId xmlns:a16="http://schemas.microsoft.com/office/drawing/2014/main" id="{FAB4C9EC-EEE2-A9B4-B59B-5802748E36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957" y="18131146"/>
            <a:ext cx="4552964" cy="2647917"/>
          </a:xfrm>
          <a:prstGeom prst="rect">
            <a:avLst/>
          </a:prstGeom>
        </p:spPr>
      </p:pic>
      <p:pic>
        <p:nvPicPr>
          <p:cNvPr id="21" name="Picture 20" descr="A black rectangular object with holes&#10;&#10;Description automatically generated">
            <a:extLst>
              <a:ext uri="{FF2B5EF4-FFF2-40B4-BE49-F238E27FC236}">
                <a16:creationId xmlns:a16="http://schemas.microsoft.com/office/drawing/2014/main" id="{076A5961-914A-E3BC-09B6-41CF724537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084" y="18144442"/>
            <a:ext cx="5802034" cy="26346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28582E-BFF3-BA46-3E7E-24FA59B1CE24}"/>
              </a:ext>
            </a:extLst>
          </p:cNvPr>
          <p:cNvSpPr txBox="1"/>
          <p:nvPr/>
        </p:nvSpPr>
        <p:spPr>
          <a:xfrm>
            <a:off x="18046642" y="20880211"/>
            <a:ext cx="309678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nternal 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B8450-E4FD-4ACA-EA77-15A012F862B8}"/>
              </a:ext>
            </a:extLst>
          </p:cNvPr>
          <p:cNvSpPr txBox="1"/>
          <p:nvPr/>
        </p:nvSpPr>
        <p:spPr>
          <a:xfrm>
            <a:off x="27983271" y="20877143"/>
            <a:ext cx="333492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 Mold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89C2AC-52AF-D068-3A29-FFC7476295A7}"/>
              </a:ext>
            </a:extLst>
          </p:cNvPr>
          <p:cNvSpPr txBox="1"/>
          <p:nvPr/>
        </p:nvSpPr>
        <p:spPr>
          <a:xfrm>
            <a:off x="23007827" y="20877142"/>
            <a:ext cx="22921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Wax Part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688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391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Simplified Arabic</vt:lpstr>
      <vt:lpstr>Times New Roman</vt:lpstr>
      <vt:lpstr>Default Design</vt:lpstr>
      <vt:lpstr>PowerPoint Presentation</vt:lpstr>
    </vt:vector>
  </TitlesOfParts>
  <Company>Genigraphics 800.790.4001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36x48</dc:title>
  <dc:creator>Genigraphics 800.790.4001</dc:creator>
  <dc:description>To order poster prints visit us at www.genigraphics.com</dc:description>
  <cp:lastModifiedBy>Sultan Alotaibi</cp:lastModifiedBy>
  <cp:revision>183</cp:revision>
  <dcterms:created xsi:type="dcterms:W3CDTF">2008-05-03T03:01:56Z</dcterms:created>
  <dcterms:modified xsi:type="dcterms:W3CDTF">2024-05-13T16:10:57Z</dcterms:modified>
</cp:coreProperties>
</file>