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
  </p:notesMasterIdLst>
  <p:handoutMasterIdLst>
    <p:handoutMasterId r:id="rId4"/>
  </p:handoutMasterIdLst>
  <p:sldIdLst>
    <p:sldId id="257" r:id="rId2"/>
  </p:sldIdLst>
  <p:sldSz cx="32918400" cy="43891200"/>
  <p:notesSz cx="6797675" cy="987425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3824">
          <p15:clr>
            <a:srgbClr val="A4A3A4"/>
          </p15:clr>
        </p15:guide>
        <p15:guide id="2" pos="10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ood Ashraf" initials="MA" lastIdx="6" clrIdx="0">
    <p:extLst>
      <p:ext uri="{19B8F6BF-5375-455C-9EA6-DF929625EA0E}">
        <p15:presenceInfo xmlns:p15="http://schemas.microsoft.com/office/powerpoint/2012/main" userId="435ea4702c11b0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8A54"/>
    <a:srgbClr val="DDD9C3"/>
    <a:srgbClr val="E4E4E4"/>
    <a:srgbClr val="D0EAB4"/>
    <a:srgbClr val="99FF99"/>
    <a:srgbClr val="C4E59F"/>
    <a:srgbClr val="B0DD7F"/>
    <a:srgbClr val="B3FD59"/>
    <a:srgbClr val="EEECE1"/>
    <a:srgbClr val="EFD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النمط المتوس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531" autoAdjust="0"/>
    <p:restoredTop sz="95020" autoAdjust="0"/>
  </p:normalViewPr>
  <p:slideViewPr>
    <p:cSldViewPr>
      <p:cViewPr>
        <p:scale>
          <a:sx n="50" d="100"/>
          <a:sy n="50" d="100"/>
        </p:scale>
        <p:origin x="2130" y="-558"/>
      </p:cViewPr>
      <p:guideLst>
        <p:guide orient="horz" pos="13824"/>
        <p:guide pos="1036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1584" y="96"/>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270" y="1"/>
            <a:ext cx="2945865" cy="493037"/>
          </a:xfrm>
          <a:prstGeom prst="rect">
            <a:avLst/>
          </a:prstGeom>
        </p:spPr>
        <p:txBody>
          <a:bodyPr vert="horz" lIns="91440" tIns="45720" rIns="91440" bIns="45720" rtlCol="0"/>
          <a:lstStyle>
            <a:lvl1pPr algn="r">
              <a:defRPr sz="1200"/>
            </a:lvl1pPr>
          </a:lstStyle>
          <a:p>
            <a:fld id="{41DA6C41-6E08-4F89-A4AD-30F0C7C7D87D}" type="datetimeFigureOut">
              <a:rPr lang="en-US" smtClean="0"/>
              <a:pPr/>
              <a:t>12/7/2024</a:t>
            </a:fld>
            <a:endParaRPr lang="en-US"/>
          </a:p>
        </p:txBody>
      </p:sp>
      <p:sp>
        <p:nvSpPr>
          <p:cNvPr id="7" name="Slide Number Placeholder 6">
            <a:extLst>
              <a:ext uri="{FF2B5EF4-FFF2-40B4-BE49-F238E27FC236}">
                <a16:creationId xmlns:a16="http://schemas.microsoft.com/office/drawing/2014/main" id="{562E3E8C-E618-1DBB-A34D-BE1CC6EACF3F}"/>
              </a:ext>
            </a:extLst>
          </p:cNvPr>
          <p:cNvSpPr>
            <a:spLocks noGrp="1"/>
          </p:cNvSpPr>
          <p:nvPr>
            <p:ph type="sldNum" sz="quarter" idx="3"/>
          </p:nvPr>
        </p:nvSpPr>
        <p:spPr>
          <a:xfrm>
            <a:off x="3849688" y="9378950"/>
            <a:ext cx="2946400" cy="495300"/>
          </a:xfrm>
          <a:prstGeom prst="rect">
            <a:avLst/>
          </a:prstGeom>
        </p:spPr>
        <p:txBody>
          <a:bodyPr vert="horz" lIns="91440" tIns="45720" rIns="91440" bIns="45720" rtlCol="0" anchor="b"/>
          <a:lstStyle>
            <a:lvl1pPr algn="r">
              <a:defRPr sz="1200"/>
            </a:lvl1pPr>
          </a:lstStyle>
          <a:p>
            <a:fld id="{3B08B8AC-2295-4DD2-8C40-33EE836B0BC4}" type="slidenum">
              <a:rPr lang="en-US" smtClean="0"/>
              <a:t>‹#›</a:t>
            </a:fld>
            <a:endParaRPr lang="en-US"/>
          </a:p>
        </p:txBody>
      </p:sp>
      <p:sp>
        <p:nvSpPr>
          <p:cNvPr id="8" name="Footer Placeholder 7">
            <a:extLst>
              <a:ext uri="{FF2B5EF4-FFF2-40B4-BE49-F238E27FC236}">
                <a16:creationId xmlns:a16="http://schemas.microsoft.com/office/drawing/2014/main" id="{9CA4784F-A9C7-F66D-04D9-37CCFF5CBF26}"/>
              </a:ext>
            </a:extLst>
          </p:cNvPr>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019613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865" cy="493037"/>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50270" y="1"/>
            <a:ext cx="2945865" cy="493037"/>
          </a:xfrm>
          <a:prstGeom prst="rect">
            <a:avLst/>
          </a:prstGeom>
        </p:spPr>
        <p:txBody>
          <a:bodyPr vert="horz" lIns="91440" tIns="45720" rIns="91440" bIns="45720" rtlCol="0"/>
          <a:lstStyle>
            <a:lvl1pPr algn="r">
              <a:defRPr sz="1200"/>
            </a:lvl1pPr>
          </a:lstStyle>
          <a:p>
            <a:fld id="{2355786A-7C56-4CE1-9982-2BC14BE71E0D}" type="datetimeFigureOut">
              <a:rPr lang="fr-CA" smtClean="0"/>
              <a:pPr/>
              <a:t>2024-12-07</a:t>
            </a:fld>
            <a:endParaRPr lang="fr-CA"/>
          </a:p>
        </p:txBody>
      </p:sp>
      <p:sp>
        <p:nvSpPr>
          <p:cNvPr id="4" name="Espace réservé de l'image des diapositives 3"/>
          <p:cNvSpPr>
            <a:spLocks noGrp="1" noRot="1" noChangeAspect="1"/>
          </p:cNvSpPr>
          <p:nvPr>
            <p:ph type="sldImg" idx="2"/>
          </p:nvPr>
        </p:nvSpPr>
        <p:spPr>
          <a:xfrm>
            <a:off x="2009775" y="739775"/>
            <a:ext cx="2778125" cy="3705225"/>
          </a:xfrm>
          <a:prstGeom prst="rect">
            <a:avLst/>
          </a:prstGeom>
          <a:noFill/>
          <a:ln w="12700">
            <a:solidFill>
              <a:prstClr val="black"/>
            </a:solidFill>
          </a:ln>
        </p:spPr>
        <p:txBody>
          <a:bodyPr vert="horz" lIns="91440" tIns="45720" rIns="91440" bIns="45720" rtlCol="0" anchor="ctr"/>
          <a:lstStyle/>
          <a:p>
            <a:endParaRPr lang="fr-CA"/>
          </a:p>
        </p:txBody>
      </p:sp>
    </p:spTree>
    <p:extLst>
      <p:ext uri="{BB962C8B-B14F-4D97-AF65-F5344CB8AC3E}">
        <p14:creationId xmlns:p14="http://schemas.microsoft.com/office/powerpoint/2010/main" val="1678836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60" y="4690607"/>
            <a:ext cx="5438756" cy="444240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a:xfrm>
            <a:off x="3850270" y="9379525"/>
            <a:ext cx="2945865" cy="493037"/>
          </a:xfrm>
          <a:prstGeom prst="rect">
            <a:avLst/>
          </a:prstGeom>
        </p:spPr>
        <p:txBody>
          <a:bodyPr/>
          <a:lstStyle/>
          <a:p>
            <a:fld id="{2C1099C9-4E73-4688-80A7-C65987DB50BF}" type="slidenum">
              <a:rPr lang="fr-CA" smtClean="0"/>
              <a:pPr/>
              <a:t>1</a:t>
            </a:fld>
            <a:endParaRPr lang="fr-CA"/>
          </a:p>
        </p:txBody>
      </p:sp>
    </p:spTree>
    <p:extLst>
      <p:ext uri="{BB962C8B-B14F-4D97-AF65-F5344CB8AC3E}">
        <p14:creationId xmlns:p14="http://schemas.microsoft.com/office/powerpoint/2010/main" val="1828574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82512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alpha val="49000"/>
          </a:srgbClr>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1" y="1"/>
            <a:ext cx="32916019" cy="6324599"/>
          </a:xfrm>
          <a:prstGeom prst="rect">
            <a:avLst/>
          </a:prstGeom>
          <a:solidFill>
            <a:schemeClr val="bg1"/>
          </a:solidFill>
          <a:ln>
            <a:noFill/>
          </a:ln>
          <a:effectLst/>
        </p:spPr>
        <p:txBody>
          <a:bodyPr wrap="none" lIns="457200" tIns="457200" rIns="457200" bIns="457200"/>
          <a:lstStyle/>
          <a:p>
            <a:endParaRPr lang="en-US" dirty="0">
              <a:latin typeface="Calibri" pitchFamily="34" charset="0"/>
            </a:endParaRPr>
          </a:p>
        </p:txBody>
      </p:sp>
      <p:sp>
        <p:nvSpPr>
          <p:cNvPr id="1033" name="Rectangle 9"/>
          <p:cNvSpPr>
            <a:spLocks noChangeArrowheads="1"/>
          </p:cNvSpPr>
          <p:nvPr userDrawn="1"/>
        </p:nvSpPr>
        <p:spPr bwMode="auto">
          <a:xfrm>
            <a:off x="0" y="6324600"/>
            <a:ext cx="32916019" cy="37562365"/>
          </a:xfrm>
          <a:prstGeom prst="rect">
            <a:avLst/>
          </a:prstGeom>
          <a:solidFill>
            <a:schemeClr val="bg1"/>
          </a:solidFill>
          <a:ln>
            <a:noFill/>
          </a:ln>
          <a:effectLst/>
        </p:spPr>
        <p:txBody>
          <a:bodyPr wrap="none" lIns="457200" tIns="457200" rIns="457200" bIns="457200"/>
          <a:lstStyle/>
          <a:p>
            <a:endParaRPr lang="en-US" dirty="0">
              <a:latin typeface="Calibri" pitchFamily="34" charset="0"/>
            </a:endParaRPr>
          </a:p>
        </p:txBody>
      </p:sp>
      <p:sp>
        <p:nvSpPr>
          <p:cNvPr id="1036" name="Line 12"/>
          <p:cNvSpPr>
            <a:spLocks noChangeShapeType="1"/>
          </p:cNvSpPr>
          <p:nvPr userDrawn="1"/>
        </p:nvSpPr>
        <p:spPr bwMode="auto">
          <a:xfrm>
            <a:off x="0" y="6324600"/>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
        <p:nvSpPr>
          <p:cNvPr id="5" name="Rectangle 4"/>
          <p:cNvSpPr/>
          <p:nvPr userDrawn="1"/>
        </p:nvSpPr>
        <p:spPr>
          <a:xfrm>
            <a:off x="-3652" y="41468813"/>
            <a:ext cx="32905732" cy="2477601"/>
          </a:xfrm>
          <a:prstGeom prst="rect">
            <a:avLst/>
          </a:prstGeom>
          <a:solidFill>
            <a:schemeClr val="bg1"/>
          </a:solidFill>
        </p:spPr>
        <p:txBody>
          <a:bodyPr wrap="square">
            <a:spAutoFit/>
          </a:bodyPr>
          <a:lstStyle/>
          <a:p>
            <a:pPr algn="ctr">
              <a:spcAft>
                <a:spcPts val="4200"/>
              </a:spcAft>
            </a:pPr>
            <a:endParaRPr lang="fr-CA" sz="6000" b="1" dirty="0">
              <a:latin typeface="Times New Roman" panose="02020603050405020304" pitchFamily="18" charset="0"/>
              <a:cs typeface="Times New Roman" panose="02020603050405020304" pitchFamily="18" charset="0"/>
            </a:endParaRPr>
          </a:p>
          <a:p>
            <a:pPr algn="ctr">
              <a:spcAft>
                <a:spcPts val="4200"/>
              </a:spcAft>
            </a:pPr>
            <a:endParaRPr lang="fr-CA" sz="6000" b="1" dirty="0">
              <a:latin typeface="Times New Roman" panose="02020603050405020304" pitchFamily="18" charset="0"/>
              <a:cs typeface="Times New Roman" panose="02020603050405020304" pitchFamily="18" charset="0"/>
            </a:endParaRPr>
          </a:p>
        </p:txBody>
      </p:sp>
      <p:sp>
        <p:nvSpPr>
          <p:cNvPr id="6" name="Line 12"/>
          <p:cNvSpPr>
            <a:spLocks noChangeShapeType="1"/>
          </p:cNvSpPr>
          <p:nvPr userDrawn="1"/>
        </p:nvSpPr>
        <p:spPr bwMode="auto">
          <a:xfrm>
            <a:off x="-16320" y="41468813"/>
            <a:ext cx="32918400" cy="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76200" y="-91149"/>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1028" name="Rectangle 4"/>
          <p:cNvSpPr>
            <a:spLocks noChangeArrowheads="1"/>
          </p:cNvSpPr>
          <p:nvPr/>
        </p:nvSpPr>
        <p:spPr bwMode="auto">
          <a:xfrm>
            <a:off x="-76200" y="-91149"/>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1030" name="Rectangle 6"/>
          <p:cNvSpPr>
            <a:spLocks noChangeArrowheads="1"/>
          </p:cNvSpPr>
          <p:nvPr/>
        </p:nvSpPr>
        <p:spPr bwMode="auto">
          <a:xfrm>
            <a:off x="-76200" y="-91149"/>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1032" name="Rectangle 8"/>
          <p:cNvSpPr>
            <a:spLocks noChangeArrowheads="1"/>
          </p:cNvSpPr>
          <p:nvPr/>
        </p:nvSpPr>
        <p:spPr bwMode="auto">
          <a:xfrm>
            <a:off x="-76200" y="-91149"/>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074" name="Rectangle 2"/>
          <p:cNvSpPr>
            <a:spLocks noChangeArrowheads="1"/>
          </p:cNvSpPr>
          <p:nvPr/>
        </p:nvSpPr>
        <p:spPr bwMode="auto">
          <a:xfrm>
            <a:off x="-76200" y="-91149"/>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076" name="Rectangle 4"/>
          <p:cNvSpPr>
            <a:spLocks noChangeArrowheads="1"/>
          </p:cNvSpPr>
          <p:nvPr/>
        </p:nvSpPr>
        <p:spPr bwMode="auto">
          <a:xfrm>
            <a:off x="-76200" y="-91149"/>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080" name="Rectangle 8"/>
          <p:cNvSpPr>
            <a:spLocks noChangeArrowheads="1"/>
          </p:cNvSpPr>
          <p:nvPr/>
        </p:nvSpPr>
        <p:spPr bwMode="auto">
          <a:xfrm>
            <a:off x="449670" y="8289028"/>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082" name="Rectangle 10"/>
          <p:cNvSpPr>
            <a:spLocks noChangeArrowheads="1"/>
          </p:cNvSpPr>
          <p:nvPr/>
        </p:nvSpPr>
        <p:spPr bwMode="auto">
          <a:xfrm>
            <a:off x="17012" y="823251"/>
            <a:ext cx="184731"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latin typeface="Times New Roman" panose="02020603050405020304" pitchFamily="18" charset="0"/>
              <a:cs typeface="Times New Roman" panose="02020603050405020304" pitchFamily="18" charset="0"/>
            </a:endParaRPr>
          </a:p>
        </p:txBody>
      </p:sp>
      <p:sp>
        <p:nvSpPr>
          <p:cNvPr id="37" name="Rectangle 545"/>
          <p:cNvSpPr>
            <a:spLocks noChangeArrowheads="1"/>
          </p:cNvSpPr>
          <p:nvPr/>
        </p:nvSpPr>
        <p:spPr bwMode="auto">
          <a:xfrm>
            <a:off x="-244961" y="3619418"/>
            <a:ext cx="33044991" cy="237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530" tIns="43265" rIns="86530" bIns="43265"/>
          <a:lstStyle>
            <a:lvl1pPr algn="ctr" defTabSz="4176713">
              <a:defRPr sz="8300">
                <a:solidFill>
                  <a:schemeClr val="tx2"/>
                </a:solidFill>
                <a:latin typeface="Times New Roman" panose="02020603050405020304" pitchFamily="18" charset="0"/>
              </a:defRPr>
            </a:lvl1pPr>
            <a:lvl2pPr algn="ctr" defTabSz="4176713">
              <a:defRPr sz="8300">
                <a:solidFill>
                  <a:schemeClr val="tx2"/>
                </a:solidFill>
                <a:latin typeface="Times New Roman" panose="02020603050405020304" pitchFamily="18" charset="0"/>
              </a:defRPr>
            </a:lvl2pPr>
            <a:lvl3pPr algn="ctr" defTabSz="4176713">
              <a:defRPr sz="8300">
                <a:solidFill>
                  <a:schemeClr val="tx2"/>
                </a:solidFill>
                <a:latin typeface="Times New Roman" panose="02020603050405020304" pitchFamily="18" charset="0"/>
              </a:defRPr>
            </a:lvl3pPr>
            <a:lvl4pPr algn="ctr" defTabSz="4176713">
              <a:defRPr sz="8300">
                <a:solidFill>
                  <a:schemeClr val="tx2"/>
                </a:solidFill>
                <a:latin typeface="Times New Roman" panose="02020603050405020304" pitchFamily="18" charset="0"/>
              </a:defRPr>
            </a:lvl4pPr>
            <a:lvl5pPr algn="ctr" defTabSz="4176713">
              <a:defRPr sz="8300">
                <a:solidFill>
                  <a:schemeClr val="tx2"/>
                </a:solidFill>
                <a:latin typeface="Times New Roman" panose="02020603050405020304" pitchFamily="18" charset="0"/>
              </a:defRPr>
            </a:lvl5pPr>
            <a:lvl6pPr marL="457200" algn="ctr" defTabSz="4176713" eaLnBrk="0" fontAlgn="base" hangingPunct="0">
              <a:spcBef>
                <a:spcPct val="0"/>
              </a:spcBef>
              <a:spcAft>
                <a:spcPct val="0"/>
              </a:spcAft>
              <a:defRPr sz="8300">
                <a:solidFill>
                  <a:schemeClr val="tx2"/>
                </a:solidFill>
                <a:latin typeface="Times New Roman" panose="02020603050405020304" pitchFamily="18" charset="0"/>
              </a:defRPr>
            </a:lvl6pPr>
            <a:lvl7pPr marL="914400" algn="ctr" defTabSz="4176713" eaLnBrk="0" fontAlgn="base" hangingPunct="0">
              <a:spcBef>
                <a:spcPct val="0"/>
              </a:spcBef>
              <a:spcAft>
                <a:spcPct val="0"/>
              </a:spcAft>
              <a:defRPr sz="8300">
                <a:solidFill>
                  <a:schemeClr val="tx2"/>
                </a:solidFill>
                <a:latin typeface="Times New Roman" panose="02020603050405020304" pitchFamily="18" charset="0"/>
              </a:defRPr>
            </a:lvl7pPr>
            <a:lvl8pPr marL="1371600" algn="ctr" defTabSz="4176713" eaLnBrk="0" fontAlgn="base" hangingPunct="0">
              <a:spcBef>
                <a:spcPct val="0"/>
              </a:spcBef>
              <a:spcAft>
                <a:spcPct val="0"/>
              </a:spcAft>
              <a:defRPr sz="8300">
                <a:solidFill>
                  <a:schemeClr val="tx2"/>
                </a:solidFill>
                <a:latin typeface="Times New Roman" panose="02020603050405020304" pitchFamily="18" charset="0"/>
              </a:defRPr>
            </a:lvl8pPr>
            <a:lvl9pPr marL="1828800" algn="ctr" defTabSz="4176713" eaLnBrk="0" fontAlgn="base" hangingPunct="0">
              <a:spcBef>
                <a:spcPct val="0"/>
              </a:spcBef>
              <a:spcAft>
                <a:spcPct val="0"/>
              </a:spcAft>
              <a:defRPr sz="8300">
                <a:solidFill>
                  <a:schemeClr val="tx2"/>
                </a:solidFill>
                <a:latin typeface="Times New Roman" panose="02020603050405020304" pitchFamily="18" charset="0"/>
              </a:defRPr>
            </a:lvl9pPr>
          </a:lstStyle>
          <a:p>
            <a:pPr marL="457200"/>
            <a:endParaRPr lang="en-US" sz="8800" dirty="0">
              <a:solidFill>
                <a:srgbClr val="000000"/>
              </a:solidFill>
              <a:effectLst/>
              <a:ea typeface="Calibri" panose="020F0502020204030204" pitchFamily="34" charset="0"/>
              <a:cs typeface="Times New Roman" panose="02020603050405020304" pitchFamily="18" charset="0"/>
            </a:endParaRPr>
          </a:p>
        </p:txBody>
      </p:sp>
      <p:sp>
        <p:nvSpPr>
          <p:cNvPr id="38" name="Rectangle 546"/>
          <p:cNvSpPr>
            <a:spLocks noChangeArrowheads="1"/>
          </p:cNvSpPr>
          <p:nvPr/>
        </p:nvSpPr>
        <p:spPr bwMode="auto">
          <a:xfrm>
            <a:off x="131246" y="7239891"/>
            <a:ext cx="32466059" cy="2205100"/>
          </a:xfrm>
          <a:prstGeom prst="rect">
            <a:avLst/>
          </a:prstGeom>
          <a:solidFill>
            <a:schemeClr val="bg1"/>
          </a:solidFill>
          <a:ln>
            <a:noFill/>
          </a:ln>
          <a:effectLst/>
        </p:spPr>
        <p:txBody>
          <a:bodyPr lIns="417601" tIns="208800" rIns="417601" bIns="208800" anchor="ctr"/>
          <a:lstStyle>
            <a:lvl1pPr defTabSz="4176713">
              <a:defRPr sz="2400">
                <a:solidFill>
                  <a:schemeClr val="tx1"/>
                </a:solidFill>
                <a:latin typeface="Times New Roman" panose="02020603050405020304" pitchFamily="18" charset="0"/>
              </a:defRPr>
            </a:lvl1pPr>
            <a:lvl2pPr defTabSz="4176713">
              <a:defRPr sz="2400">
                <a:solidFill>
                  <a:schemeClr val="tx1"/>
                </a:solidFill>
                <a:latin typeface="Times New Roman" panose="02020603050405020304" pitchFamily="18" charset="0"/>
              </a:defRPr>
            </a:lvl2pPr>
            <a:lvl3pPr defTabSz="4176713">
              <a:defRPr sz="2400">
                <a:solidFill>
                  <a:schemeClr val="tx1"/>
                </a:solidFill>
                <a:latin typeface="Times New Roman" panose="02020603050405020304" pitchFamily="18" charset="0"/>
              </a:defRPr>
            </a:lvl3pPr>
            <a:lvl4pPr defTabSz="4176713">
              <a:defRPr sz="2400">
                <a:solidFill>
                  <a:schemeClr val="tx1"/>
                </a:solidFill>
                <a:latin typeface="Times New Roman" panose="02020603050405020304" pitchFamily="18" charset="0"/>
              </a:defRPr>
            </a:lvl4pPr>
            <a:lvl5pPr defTabSz="4176713">
              <a:defRPr sz="2400">
                <a:solidFill>
                  <a:schemeClr val="tx1"/>
                </a:solidFill>
                <a:latin typeface="Times New Roman" panose="02020603050405020304" pitchFamily="18" charset="0"/>
              </a:defRPr>
            </a:lvl5pPr>
            <a:lvl6pPr marL="457200" defTabSz="4176713" eaLnBrk="0" fontAlgn="base" hangingPunct="0">
              <a:spcBef>
                <a:spcPct val="0"/>
              </a:spcBef>
              <a:spcAft>
                <a:spcPct val="0"/>
              </a:spcAft>
              <a:defRPr sz="2400">
                <a:solidFill>
                  <a:schemeClr val="tx1"/>
                </a:solidFill>
                <a:latin typeface="Times New Roman" panose="02020603050405020304" pitchFamily="18" charset="0"/>
              </a:defRPr>
            </a:lvl6pPr>
            <a:lvl7pPr marL="914400" defTabSz="4176713" eaLnBrk="0" fontAlgn="base" hangingPunct="0">
              <a:spcBef>
                <a:spcPct val="0"/>
              </a:spcBef>
              <a:spcAft>
                <a:spcPct val="0"/>
              </a:spcAft>
              <a:defRPr sz="2400">
                <a:solidFill>
                  <a:schemeClr val="tx1"/>
                </a:solidFill>
                <a:latin typeface="Times New Roman" panose="02020603050405020304" pitchFamily="18" charset="0"/>
              </a:defRPr>
            </a:lvl7pPr>
            <a:lvl8pPr marL="1371600" defTabSz="4176713" eaLnBrk="0" fontAlgn="base" hangingPunct="0">
              <a:spcBef>
                <a:spcPct val="0"/>
              </a:spcBef>
              <a:spcAft>
                <a:spcPct val="0"/>
              </a:spcAft>
              <a:defRPr sz="2400">
                <a:solidFill>
                  <a:schemeClr val="tx1"/>
                </a:solidFill>
                <a:latin typeface="Times New Roman" panose="02020603050405020304" pitchFamily="18" charset="0"/>
              </a:defRPr>
            </a:lvl8pPr>
            <a:lvl9pPr marL="1828800" defTabSz="4176713" eaLnBrk="0" fontAlgn="base" hangingPunct="0">
              <a:spcBef>
                <a:spcPct val="0"/>
              </a:spcBef>
              <a:spcAft>
                <a:spcPct val="0"/>
              </a:spcAft>
              <a:defRPr sz="2400">
                <a:solidFill>
                  <a:schemeClr val="tx1"/>
                </a:solidFill>
                <a:latin typeface="Times New Roman" panose="02020603050405020304" pitchFamily="18" charset="0"/>
              </a:defRPr>
            </a:lvl9pPr>
          </a:lstStyle>
          <a:p>
            <a:pPr algn="ctr">
              <a:tabLst>
                <a:tab pos="590550" algn="l"/>
              </a:tabLst>
            </a:pPr>
            <a:r>
              <a:rPr lang="en-US" sz="5400" b="1" dirty="0">
                <a:cs typeface="Times New Roman" panose="02020603050405020304" pitchFamily="18" charset="0"/>
              </a:rPr>
              <a:t>Students</a:t>
            </a:r>
            <a:r>
              <a:rPr lang="en-US" sz="4800" b="1" dirty="0">
                <a:cs typeface="Times New Roman" panose="02020603050405020304" pitchFamily="18" charset="0"/>
              </a:rPr>
              <a:t>: </a:t>
            </a:r>
            <a:r>
              <a:rPr lang="en-US" sz="5400" b="1" dirty="0">
                <a:effectLst/>
                <a:ea typeface="Times New Roman" panose="02020603050405020304" pitchFamily="18" charset="0"/>
                <a:cs typeface="Times New Roman" panose="02020603050405020304" pitchFamily="18" charset="0"/>
              </a:rPr>
              <a:t>Alwaleed K. </a:t>
            </a:r>
            <a:r>
              <a:rPr lang="en-US" sz="5400" b="1" dirty="0" err="1">
                <a:effectLst/>
                <a:ea typeface="Times New Roman" panose="02020603050405020304" pitchFamily="18" charset="0"/>
                <a:cs typeface="Times New Roman" panose="02020603050405020304" pitchFamily="18" charset="0"/>
              </a:rPr>
              <a:t>Alqahtani</a:t>
            </a:r>
            <a:r>
              <a:rPr lang="en-US" sz="5400" b="1" dirty="0">
                <a:effectLst/>
                <a:ea typeface="Times New Roman" panose="02020603050405020304" pitchFamily="18" charset="0"/>
                <a:cs typeface="Times New Roman" panose="02020603050405020304" pitchFamily="18" charset="0"/>
              </a:rPr>
              <a:t> - Ahmed R. Alazani - Abdullah N. </a:t>
            </a:r>
            <a:r>
              <a:rPr lang="en-US" sz="5400" b="1" dirty="0" err="1">
                <a:effectLst/>
                <a:ea typeface="Times New Roman" panose="02020603050405020304" pitchFamily="18" charset="0"/>
                <a:cs typeface="Times New Roman" panose="02020603050405020304" pitchFamily="18" charset="0"/>
              </a:rPr>
              <a:t>Alhuthayli</a:t>
            </a:r>
            <a:r>
              <a:rPr lang="en-US" sz="5400" b="1" dirty="0">
                <a:effectLst/>
                <a:ea typeface="Times New Roman" panose="02020603050405020304" pitchFamily="18" charset="0"/>
                <a:cs typeface="Times New Roman" panose="02020603050405020304" pitchFamily="18" charset="0"/>
              </a:rPr>
              <a:t> - Abdullah A. </a:t>
            </a:r>
            <a:r>
              <a:rPr lang="en-US" sz="5400" b="1" dirty="0" err="1">
                <a:effectLst/>
                <a:ea typeface="Times New Roman" panose="02020603050405020304" pitchFamily="18" charset="0"/>
                <a:cs typeface="Times New Roman" panose="02020603050405020304" pitchFamily="18" charset="0"/>
              </a:rPr>
              <a:t>Alhuthayli</a:t>
            </a:r>
            <a:r>
              <a:rPr lang="en-US" sz="5400" b="1" dirty="0">
                <a:effectLst/>
                <a:ea typeface="Times New Roman" panose="02020603050405020304" pitchFamily="18" charset="0"/>
                <a:cs typeface="Times New Roman" panose="02020603050405020304" pitchFamily="18" charset="0"/>
              </a:rPr>
              <a:t> </a:t>
            </a:r>
          </a:p>
          <a:p>
            <a:pPr algn="ctr">
              <a:tabLst>
                <a:tab pos="590550" algn="l"/>
              </a:tabLst>
            </a:pPr>
            <a:r>
              <a:rPr lang="en-US" sz="5400" b="1" dirty="0">
                <a:cs typeface="Times New Roman" panose="02020603050405020304" pitchFamily="18" charset="0"/>
              </a:rPr>
              <a:t>Supervisor: </a:t>
            </a:r>
            <a:r>
              <a:rPr lang="en-IE" sz="5400" b="1" dirty="0" err="1">
                <a:ea typeface="Calibri" panose="020F0502020204030204" pitchFamily="34" charset="0"/>
                <a:cs typeface="Times New Roman" panose="02020603050405020304" pitchFamily="18" charset="0"/>
              </a:rPr>
              <a:t>Dr.</a:t>
            </a:r>
            <a:r>
              <a:rPr lang="en-IE" sz="5400" b="1" dirty="0">
                <a:ea typeface="Calibri" panose="020F0502020204030204" pitchFamily="34" charset="0"/>
                <a:cs typeface="Times New Roman" panose="02020603050405020304" pitchFamily="18" charset="0"/>
              </a:rPr>
              <a:t> Mohammed </a:t>
            </a:r>
            <a:r>
              <a:rPr lang="en-IE" sz="5400" b="1" dirty="0" err="1">
                <a:ea typeface="Calibri" panose="020F0502020204030204" pitchFamily="34" charset="0"/>
                <a:cs typeface="Times New Roman" panose="02020603050405020304" pitchFamily="18" charset="0"/>
              </a:rPr>
              <a:t>Rifaee</a:t>
            </a:r>
            <a:r>
              <a:rPr lang="en-IE" sz="5400" b="1" dirty="0">
                <a:ea typeface="Calibri" panose="020F0502020204030204" pitchFamily="34" charset="0"/>
                <a:cs typeface="Times New Roman" panose="02020603050405020304" pitchFamily="18" charset="0"/>
              </a:rPr>
              <a:t> &amp; </a:t>
            </a:r>
            <a:r>
              <a:rPr lang="en-IE" sz="5400" b="1" dirty="0" err="1">
                <a:ea typeface="Calibri" panose="020F0502020204030204" pitchFamily="34" charset="0"/>
                <a:cs typeface="Times New Roman" panose="02020603050405020304" pitchFamily="18" charset="0"/>
              </a:rPr>
              <a:t>Dr.</a:t>
            </a:r>
            <a:r>
              <a:rPr lang="en-IE" sz="5400" b="1" dirty="0">
                <a:ea typeface="Calibri" panose="020F0502020204030204" pitchFamily="34" charset="0"/>
                <a:cs typeface="Times New Roman" panose="02020603050405020304" pitchFamily="18" charset="0"/>
              </a:rPr>
              <a:t> Hussein </a:t>
            </a:r>
            <a:r>
              <a:rPr lang="en-IE" sz="5400" b="1" dirty="0" err="1">
                <a:ea typeface="Calibri" panose="020F0502020204030204" pitchFamily="34" charset="0"/>
                <a:cs typeface="Times New Roman" panose="02020603050405020304" pitchFamily="18" charset="0"/>
              </a:rPr>
              <a:t>Alrobei</a:t>
            </a:r>
            <a:endParaRPr lang="en-IE" sz="5400" b="1" dirty="0">
              <a:ea typeface="Calibri" panose="020F0502020204030204" pitchFamily="34" charset="0"/>
              <a:cs typeface="Times New Roman" panose="02020603050405020304" pitchFamily="18" charset="0"/>
            </a:endParaRPr>
          </a:p>
          <a:p>
            <a:pPr algn="ctr">
              <a:tabLst>
                <a:tab pos="590550" algn="l"/>
              </a:tabLst>
            </a:pPr>
            <a:r>
              <a:rPr lang="en-US" sz="5400" b="1" dirty="0">
                <a:cs typeface="Times New Roman" panose="02020603050405020304" pitchFamily="18" charset="0"/>
              </a:rPr>
              <a:t> 		Term  2024 / 2025     Graduation Project (2) </a:t>
            </a:r>
            <a:r>
              <a:rPr lang="en-US" sz="5800" b="1" dirty="0">
                <a:cs typeface="Times New Roman" panose="02020603050405020304" pitchFamily="18" charset="0"/>
              </a:rPr>
              <a:t>Poster ID: </a:t>
            </a:r>
            <a:endParaRPr lang="en-GB" altLang="en-US" sz="5800" b="1" dirty="0">
              <a:cs typeface="Times New Roman" panose="02020603050405020304" pitchFamily="18" charset="0"/>
            </a:endParaRPr>
          </a:p>
        </p:txBody>
      </p:sp>
      <p:pic>
        <p:nvPicPr>
          <p:cNvPr id="3" name="Picture 2">
            <a:extLst>
              <a:ext uri="{FF2B5EF4-FFF2-40B4-BE49-F238E27FC236}">
                <a16:creationId xmlns:a16="http://schemas.microsoft.com/office/drawing/2014/main" id="{704FFED5-7A19-5145-61E7-45FA62B69E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655" t="2692" r="6493" b="7805"/>
          <a:stretch/>
        </p:blipFill>
        <p:spPr>
          <a:xfrm>
            <a:off x="27965400" y="266315"/>
            <a:ext cx="4459577" cy="3060699"/>
          </a:xfrm>
          <a:prstGeom prst="rect">
            <a:avLst/>
          </a:prstGeom>
        </p:spPr>
      </p:pic>
      <p:pic>
        <p:nvPicPr>
          <p:cNvPr id="4" name="Picture 3">
            <a:extLst>
              <a:ext uri="{FF2B5EF4-FFF2-40B4-BE49-F238E27FC236}">
                <a16:creationId xmlns:a16="http://schemas.microsoft.com/office/drawing/2014/main" id="{B9EF9803-DC3E-A5F8-6243-1C62CAA578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477" y="364020"/>
            <a:ext cx="6235523" cy="2705765"/>
          </a:xfrm>
          <a:prstGeom prst="rect">
            <a:avLst/>
          </a:prstGeom>
        </p:spPr>
      </p:pic>
      <p:sp>
        <p:nvSpPr>
          <p:cNvPr id="7" name="Title 1">
            <a:extLst>
              <a:ext uri="{FF2B5EF4-FFF2-40B4-BE49-F238E27FC236}">
                <a16:creationId xmlns:a16="http://schemas.microsoft.com/office/drawing/2014/main" id="{838009E1-D727-E6F7-AFF5-ED4115801854}"/>
              </a:ext>
            </a:extLst>
          </p:cNvPr>
          <p:cNvSpPr txBox="1">
            <a:spLocks/>
          </p:cNvSpPr>
          <p:nvPr/>
        </p:nvSpPr>
        <p:spPr>
          <a:xfrm>
            <a:off x="7391400" y="201238"/>
            <a:ext cx="17373600" cy="2754614"/>
          </a:xfrm>
          <a:prstGeom prst="rect">
            <a:avLst/>
          </a:prstGeom>
        </p:spPr>
        <p:txBody>
          <a:bodyPr vert="horz" lIns="132080" tIns="66040" rIns="132080" bIns="6604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pPr>
            <a:r>
              <a:rPr lang="en-US" sz="4800" dirty="0">
                <a:solidFill>
                  <a:srgbClr val="68A49E"/>
                </a:solidFill>
                <a:latin typeface="Times New Roman" panose="02020603050405020304" pitchFamily="18" charset="0"/>
                <a:cs typeface="Times New Roman" panose="02020603050405020304" pitchFamily="18" charset="0"/>
              </a:rPr>
              <a:t>Prince Sattam bin Abdulaziz University</a:t>
            </a:r>
            <a:endParaRPr lang="ar-SA" sz="4800" dirty="0">
              <a:solidFill>
                <a:srgbClr val="68A49E"/>
              </a:solidFill>
              <a:latin typeface="Times New Roman" panose="02020603050405020304" pitchFamily="18" charset="0"/>
              <a:cs typeface="Times New Roman" panose="02020603050405020304" pitchFamily="18" charset="0"/>
            </a:endParaRPr>
          </a:p>
          <a:p>
            <a:pPr>
              <a:lnSpc>
                <a:spcPct val="100000"/>
              </a:lnSpc>
              <a:spcBef>
                <a:spcPts val="0"/>
              </a:spcBef>
            </a:pPr>
            <a:r>
              <a:rPr lang="en-US" sz="4800" dirty="0">
                <a:solidFill>
                  <a:srgbClr val="68A49E"/>
                </a:solidFill>
                <a:latin typeface="Times New Roman" panose="02020603050405020304" pitchFamily="18" charset="0"/>
                <a:cs typeface="Times New Roman" panose="02020603050405020304" pitchFamily="18" charset="0"/>
              </a:rPr>
              <a:t>College of Engineering</a:t>
            </a:r>
            <a:endParaRPr lang="ar-SA" sz="4800" dirty="0">
              <a:solidFill>
                <a:srgbClr val="68A49E"/>
              </a:solidFill>
              <a:latin typeface="Times New Roman" panose="02020603050405020304" pitchFamily="18" charset="0"/>
              <a:cs typeface="Times New Roman" panose="02020603050405020304" pitchFamily="18" charset="0"/>
            </a:endParaRPr>
          </a:p>
          <a:p>
            <a:pPr>
              <a:lnSpc>
                <a:spcPct val="100000"/>
              </a:lnSpc>
              <a:spcBef>
                <a:spcPts val="0"/>
              </a:spcBef>
            </a:pPr>
            <a:r>
              <a:rPr lang="en-US" sz="4800" dirty="0">
                <a:solidFill>
                  <a:srgbClr val="68A49E"/>
                </a:solidFill>
                <a:latin typeface="Times New Roman" panose="02020603050405020304" pitchFamily="18" charset="0"/>
                <a:cs typeface="Times New Roman" panose="02020603050405020304" pitchFamily="18" charset="0"/>
              </a:rPr>
              <a:t>Industrial Engineering Department</a:t>
            </a:r>
          </a:p>
        </p:txBody>
      </p:sp>
      <p:cxnSp>
        <p:nvCxnSpPr>
          <p:cNvPr id="5" name="Straight Connector 4">
            <a:extLst>
              <a:ext uri="{FF2B5EF4-FFF2-40B4-BE49-F238E27FC236}">
                <a16:creationId xmlns:a16="http://schemas.microsoft.com/office/drawing/2014/main" id="{DDDCB1AE-4631-B67B-C51C-8E97CBD00DD6}"/>
              </a:ext>
            </a:extLst>
          </p:cNvPr>
          <p:cNvCxnSpPr/>
          <p:nvPr/>
        </p:nvCxnSpPr>
        <p:spPr bwMode="auto">
          <a:xfrm>
            <a:off x="-113647" y="10564650"/>
            <a:ext cx="3295584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118">
            <a:extLst>
              <a:ext uri="{FF2B5EF4-FFF2-40B4-BE49-F238E27FC236}">
                <a16:creationId xmlns:a16="http://schemas.microsoft.com/office/drawing/2014/main" id="{1CF51B9B-D118-094F-D0FF-70820E228DAB}"/>
              </a:ext>
            </a:extLst>
          </p:cNvPr>
          <p:cNvSpPr txBox="1">
            <a:spLocks noChangeArrowheads="1"/>
          </p:cNvSpPr>
          <p:nvPr/>
        </p:nvSpPr>
        <p:spPr bwMode="auto">
          <a:xfrm>
            <a:off x="738556" y="11136504"/>
            <a:ext cx="10347717" cy="1187697"/>
          </a:xfrm>
          <a:prstGeom prst="rect">
            <a:avLst/>
          </a:prstGeom>
          <a:solidFill>
            <a:schemeClr val="accent1">
              <a:lumMod val="40000"/>
              <a:lumOff val="60000"/>
            </a:schemeClr>
          </a:solidFill>
          <a:ln>
            <a:noFill/>
          </a:ln>
          <a:effectLst/>
        </p:spPr>
        <p:txBody>
          <a:bodyPr wrap="none" lIns="228600" tIns="228600" rIns="228600" bIns="228600" anchor="ctr" anchorCtr="0"/>
          <a:lstStyle>
            <a:lvl1pPr defTabSz="4389438">
              <a:defRPr>
                <a:solidFill>
                  <a:schemeClr val="tx1"/>
                </a:solidFill>
                <a:latin typeface="Arial" charset="0"/>
              </a:defRPr>
            </a:lvl1pPr>
            <a:lvl2pPr defTabSz="4389438">
              <a:defRPr>
                <a:solidFill>
                  <a:schemeClr val="tx1"/>
                </a:solidFill>
                <a:latin typeface="Arial" charset="0"/>
              </a:defRPr>
            </a:lvl2pPr>
            <a:lvl3pPr defTabSz="4389438">
              <a:defRPr>
                <a:solidFill>
                  <a:schemeClr val="tx1"/>
                </a:solidFill>
                <a:latin typeface="Arial" charset="0"/>
              </a:defRPr>
            </a:lvl3pPr>
            <a:lvl4pPr defTabSz="4389438">
              <a:defRPr>
                <a:solidFill>
                  <a:schemeClr val="tx1"/>
                </a:solidFill>
                <a:latin typeface="Arial" charset="0"/>
              </a:defRPr>
            </a:lvl4pPr>
            <a:lvl5pPr defTabSz="4389438">
              <a:defRPr>
                <a:solidFill>
                  <a:schemeClr val="tx1"/>
                </a:solidFill>
                <a:latin typeface="Arial" charset="0"/>
              </a:defRPr>
            </a:lvl5pPr>
            <a:lvl6pPr defTabSz="4389438" fontAlgn="base">
              <a:spcBef>
                <a:spcPct val="0"/>
              </a:spcBef>
              <a:spcAft>
                <a:spcPct val="0"/>
              </a:spcAft>
              <a:defRPr>
                <a:solidFill>
                  <a:schemeClr val="tx1"/>
                </a:solidFill>
                <a:latin typeface="Arial" charset="0"/>
              </a:defRPr>
            </a:lvl6pPr>
            <a:lvl7pPr defTabSz="4389438" fontAlgn="base">
              <a:spcBef>
                <a:spcPct val="0"/>
              </a:spcBef>
              <a:spcAft>
                <a:spcPct val="0"/>
              </a:spcAft>
              <a:defRPr>
                <a:solidFill>
                  <a:schemeClr val="tx1"/>
                </a:solidFill>
                <a:latin typeface="Arial" charset="0"/>
              </a:defRPr>
            </a:lvl7pPr>
            <a:lvl8pPr defTabSz="4389438" fontAlgn="base">
              <a:spcBef>
                <a:spcPct val="0"/>
              </a:spcBef>
              <a:spcAft>
                <a:spcPct val="0"/>
              </a:spcAft>
              <a:defRPr>
                <a:solidFill>
                  <a:schemeClr val="tx1"/>
                </a:solidFill>
                <a:latin typeface="Arial" charset="0"/>
              </a:defRPr>
            </a:lvl8pPr>
            <a:lvl9pPr defTabSz="4389438" fontAlgn="base">
              <a:spcBef>
                <a:spcPct val="0"/>
              </a:spcBef>
              <a:spcAft>
                <a:spcPct val="0"/>
              </a:spcAft>
              <a:defRPr>
                <a:solidFill>
                  <a:schemeClr val="tx1"/>
                </a:solidFill>
                <a:latin typeface="Arial" charset="0"/>
              </a:defRPr>
            </a:lvl9pPr>
          </a:lstStyle>
          <a:p>
            <a:pPr algn="ctr"/>
            <a:r>
              <a:rPr lang="en-US" sz="6000" b="1" dirty="0">
                <a:latin typeface="Times New Roman" panose="02020603050405020304" pitchFamily="18" charset="0"/>
                <a:cs typeface="Times New Roman" panose="02020603050405020304" pitchFamily="18" charset="0"/>
              </a:rPr>
              <a:t>Introduction </a:t>
            </a:r>
          </a:p>
        </p:txBody>
      </p:sp>
      <p:sp>
        <p:nvSpPr>
          <p:cNvPr id="12" name="TextBox 11">
            <a:extLst>
              <a:ext uri="{FF2B5EF4-FFF2-40B4-BE49-F238E27FC236}">
                <a16:creationId xmlns:a16="http://schemas.microsoft.com/office/drawing/2014/main" id="{8A41BA17-3F48-298E-160C-60D959A8307B}"/>
              </a:ext>
            </a:extLst>
          </p:cNvPr>
          <p:cNvSpPr txBox="1"/>
          <p:nvPr/>
        </p:nvSpPr>
        <p:spPr>
          <a:xfrm>
            <a:off x="1628307" y="41825236"/>
            <a:ext cx="28747388" cy="1938992"/>
          </a:xfrm>
          <a:prstGeom prst="rect">
            <a:avLst/>
          </a:prstGeom>
          <a:noFill/>
        </p:spPr>
        <p:txBody>
          <a:bodyPr wrap="square" rtlCol="0">
            <a:spAutoFit/>
          </a:bodyPr>
          <a:lstStyle/>
          <a:p>
            <a:pPr algn="ctr"/>
            <a:r>
              <a:rPr lang="en-US" sz="6000" b="1" dirty="0">
                <a:latin typeface="Times New Roman" panose="02020603050405020304" pitchFamily="18" charset="0"/>
                <a:cs typeface="Times New Roman" panose="02020603050405020304" pitchFamily="18" charset="0"/>
              </a:rPr>
              <a:t>Saudi Arabia, Prince </a:t>
            </a:r>
            <a:r>
              <a:rPr lang="en-US" sz="6000" b="1" dirty="0" err="1">
                <a:latin typeface="Times New Roman" panose="02020603050405020304" pitchFamily="18" charset="0"/>
                <a:cs typeface="Times New Roman" panose="02020603050405020304" pitchFamily="18" charset="0"/>
              </a:rPr>
              <a:t>Sattam</a:t>
            </a:r>
            <a:r>
              <a:rPr lang="en-US" sz="6000" b="1" dirty="0">
                <a:latin typeface="Times New Roman" panose="02020603050405020304" pitchFamily="18" charset="0"/>
                <a:cs typeface="Times New Roman" panose="02020603050405020304" pitchFamily="18" charset="0"/>
              </a:rPr>
              <a:t> bin </a:t>
            </a:r>
            <a:r>
              <a:rPr lang="en-US" sz="6000" b="1" dirty="0" err="1">
                <a:latin typeface="Times New Roman" panose="02020603050405020304" pitchFamily="18" charset="0"/>
                <a:cs typeface="Times New Roman" panose="02020603050405020304" pitchFamily="18" charset="0"/>
              </a:rPr>
              <a:t>Abdulaziz</a:t>
            </a:r>
            <a:r>
              <a:rPr lang="en-US" sz="6000" b="1" dirty="0">
                <a:latin typeface="Times New Roman" panose="02020603050405020304" pitchFamily="18" charset="0"/>
                <a:cs typeface="Times New Roman" panose="02020603050405020304" pitchFamily="18" charset="0"/>
              </a:rPr>
              <a:t> University, College of Engineering, Industrial Engineering Department</a:t>
            </a:r>
          </a:p>
        </p:txBody>
      </p:sp>
      <p:sp>
        <p:nvSpPr>
          <p:cNvPr id="24" name="TextBox 23">
            <a:extLst>
              <a:ext uri="{FF2B5EF4-FFF2-40B4-BE49-F238E27FC236}">
                <a16:creationId xmlns:a16="http://schemas.microsoft.com/office/drawing/2014/main" id="{B80F1EFF-A588-BE96-7767-603EB80DA7BA}"/>
              </a:ext>
            </a:extLst>
          </p:cNvPr>
          <p:cNvSpPr txBox="1"/>
          <p:nvPr/>
        </p:nvSpPr>
        <p:spPr>
          <a:xfrm>
            <a:off x="645446" y="3229118"/>
            <a:ext cx="31661532" cy="3046988"/>
          </a:xfrm>
          <a:prstGeom prst="rect">
            <a:avLst/>
          </a:prstGeom>
          <a:noFill/>
        </p:spPr>
        <p:txBody>
          <a:bodyPr wrap="square">
            <a:spAutoFit/>
          </a:bodyPr>
          <a:lstStyle/>
          <a:p>
            <a:pPr algn="ctr"/>
            <a:r>
              <a:rPr lang="en-US" sz="9600" b="1" i="0" dirty="0">
                <a:effectLst/>
                <a:latin typeface="Times New Roman" panose="02020603050405020304" pitchFamily="18" charset="0"/>
                <a:cs typeface="Times New Roman" panose="02020603050405020304" pitchFamily="18" charset="0"/>
              </a:rPr>
              <a:t>Development of Autonomous Mobile Robots for Industrial Purposes </a:t>
            </a:r>
          </a:p>
        </p:txBody>
      </p:sp>
      <p:sp>
        <p:nvSpPr>
          <p:cNvPr id="6" name="Text Box 118">
            <a:extLst>
              <a:ext uri="{FF2B5EF4-FFF2-40B4-BE49-F238E27FC236}">
                <a16:creationId xmlns:a16="http://schemas.microsoft.com/office/drawing/2014/main" id="{97D50DAE-937B-99E3-4FEC-1FB66AA0DE69}"/>
              </a:ext>
            </a:extLst>
          </p:cNvPr>
          <p:cNvSpPr txBox="1">
            <a:spLocks noChangeArrowheads="1"/>
          </p:cNvSpPr>
          <p:nvPr/>
        </p:nvSpPr>
        <p:spPr bwMode="auto">
          <a:xfrm>
            <a:off x="723188" y="17000551"/>
            <a:ext cx="10363085" cy="1187697"/>
          </a:xfrm>
          <a:prstGeom prst="rect">
            <a:avLst/>
          </a:prstGeom>
          <a:solidFill>
            <a:schemeClr val="accent1">
              <a:lumMod val="40000"/>
              <a:lumOff val="60000"/>
            </a:schemeClr>
          </a:solidFill>
          <a:ln>
            <a:noFill/>
          </a:ln>
          <a:effectLst/>
        </p:spPr>
        <p:txBody>
          <a:bodyPr wrap="none" lIns="228600" tIns="228600" rIns="228600" bIns="228600" anchor="ctr" anchorCtr="0"/>
          <a:lstStyle>
            <a:defPPr>
              <a:defRPr lang="en-US"/>
            </a:defPPr>
            <a:lvl1pPr algn="ctr" defTabSz="4389438">
              <a:defRPr sz="6000" b="1">
                <a:latin typeface="Times New Roman" panose="02020603050405020304" pitchFamily="18" charset="0"/>
                <a:cs typeface="Times New Roman" panose="02020603050405020304" pitchFamily="18" charset="0"/>
              </a:defRPr>
            </a:lvl1pPr>
            <a:lvl2pPr defTabSz="4389438"/>
            <a:lvl3pPr defTabSz="4389438"/>
            <a:lvl4pPr defTabSz="4389438"/>
            <a:lvl5pPr defTabSz="4389438"/>
            <a:lvl6pPr defTabSz="4389438" fontAlgn="base">
              <a:spcBef>
                <a:spcPct val="0"/>
              </a:spcBef>
              <a:spcAft>
                <a:spcPct val="0"/>
              </a:spcAft>
            </a:lvl6pPr>
            <a:lvl7pPr defTabSz="4389438" fontAlgn="base">
              <a:spcBef>
                <a:spcPct val="0"/>
              </a:spcBef>
              <a:spcAft>
                <a:spcPct val="0"/>
              </a:spcAft>
            </a:lvl7pPr>
            <a:lvl8pPr defTabSz="4389438" fontAlgn="base">
              <a:spcBef>
                <a:spcPct val="0"/>
              </a:spcBef>
              <a:spcAft>
                <a:spcPct val="0"/>
              </a:spcAft>
            </a:lvl8pPr>
            <a:lvl9pPr defTabSz="4389438" fontAlgn="base">
              <a:spcBef>
                <a:spcPct val="0"/>
              </a:spcBef>
              <a:spcAft>
                <a:spcPct val="0"/>
              </a:spcAft>
            </a:lvl9pPr>
          </a:lstStyle>
          <a:p>
            <a:r>
              <a:rPr lang="en-US" dirty="0"/>
              <a:t>Project Objective</a:t>
            </a:r>
            <a:endParaRPr lang="ar-SA" dirty="0"/>
          </a:p>
        </p:txBody>
      </p:sp>
      <p:sp>
        <p:nvSpPr>
          <p:cNvPr id="15" name="Text Box 118">
            <a:extLst>
              <a:ext uri="{FF2B5EF4-FFF2-40B4-BE49-F238E27FC236}">
                <a16:creationId xmlns:a16="http://schemas.microsoft.com/office/drawing/2014/main" id="{F4C21453-D525-9CC7-C040-26500875E36C}"/>
              </a:ext>
            </a:extLst>
          </p:cNvPr>
          <p:cNvSpPr txBox="1">
            <a:spLocks noChangeArrowheads="1"/>
          </p:cNvSpPr>
          <p:nvPr/>
        </p:nvSpPr>
        <p:spPr bwMode="auto">
          <a:xfrm>
            <a:off x="722886" y="22110542"/>
            <a:ext cx="10525524" cy="1187697"/>
          </a:xfrm>
          <a:prstGeom prst="rect">
            <a:avLst/>
          </a:prstGeom>
          <a:solidFill>
            <a:schemeClr val="accent1">
              <a:lumMod val="40000"/>
              <a:lumOff val="60000"/>
            </a:schemeClr>
          </a:solidFill>
          <a:ln>
            <a:noFill/>
          </a:ln>
          <a:effectLst/>
        </p:spPr>
        <p:txBody>
          <a:bodyPr wrap="none" lIns="228600" tIns="228600" rIns="228600" bIns="228600" anchor="ctr" anchorCtr="0"/>
          <a:lstStyle>
            <a:defPPr>
              <a:defRPr lang="en-US"/>
            </a:defPPr>
            <a:lvl1pPr algn="ctr" defTabSz="4389438">
              <a:defRPr sz="6000" b="1">
                <a:latin typeface="Times New Roman" panose="02020603050405020304" pitchFamily="18" charset="0"/>
                <a:cs typeface="Times New Roman" panose="02020603050405020304" pitchFamily="18" charset="0"/>
              </a:defRPr>
            </a:lvl1pPr>
            <a:lvl2pPr defTabSz="4389438"/>
            <a:lvl3pPr defTabSz="4389438"/>
            <a:lvl4pPr defTabSz="4389438"/>
            <a:lvl5pPr defTabSz="4389438"/>
            <a:lvl6pPr defTabSz="4389438" fontAlgn="base">
              <a:spcBef>
                <a:spcPct val="0"/>
              </a:spcBef>
              <a:spcAft>
                <a:spcPct val="0"/>
              </a:spcAft>
            </a:lvl6pPr>
            <a:lvl7pPr defTabSz="4389438" fontAlgn="base">
              <a:spcBef>
                <a:spcPct val="0"/>
              </a:spcBef>
              <a:spcAft>
                <a:spcPct val="0"/>
              </a:spcAft>
            </a:lvl7pPr>
            <a:lvl8pPr defTabSz="4389438" fontAlgn="base">
              <a:spcBef>
                <a:spcPct val="0"/>
              </a:spcBef>
              <a:spcAft>
                <a:spcPct val="0"/>
              </a:spcAft>
            </a:lvl8pPr>
            <a:lvl9pPr defTabSz="4389438" fontAlgn="base">
              <a:spcBef>
                <a:spcPct val="0"/>
              </a:spcBef>
              <a:spcAft>
                <a:spcPct val="0"/>
              </a:spcAft>
            </a:lvl9pPr>
          </a:lstStyle>
          <a:p>
            <a:r>
              <a:rPr lang="en-US" dirty="0"/>
              <a:t>Importance of Mobile Robots </a:t>
            </a:r>
            <a:endParaRPr lang="ar-SA" dirty="0"/>
          </a:p>
        </p:txBody>
      </p:sp>
      <p:sp>
        <p:nvSpPr>
          <p:cNvPr id="26" name="Text Box 118">
            <a:extLst>
              <a:ext uri="{FF2B5EF4-FFF2-40B4-BE49-F238E27FC236}">
                <a16:creationId xmlns:a16="http://schemas.microsoft.com/office/drawing/2014/main" id="{CC4BAD03-D559-CECD-AEA4-7B2F9A66233F}"/>
              </a:ext>
            </a:extLst>
          </p:cNvPr>
          <p:cNvSpPr txBox="1">
            <a:spLocks noChangeArrowheads="1"/>
          </p:cNvSpPr>
          <p:nvPr/>
        </p:nvSpPr>
        <p:spPr bwMode="auto">
          <a:xfrm>
            <a:off x="11611732" y="11136503"/>
            <a:ext cx="10347717" cy="1187697"/>
          </a:xfrm>
          <a:prstGeom prst="rect">
            <a:avLst/>
          </a:prstGeom>
          <a:solidFill>
            <a:schemeClr val="accent1">
              <a:lumMod val="40000"/>
              <a:lumOff val="60000"/>
            </a:schemeClr>
          </a:solidFill>
          <a:ln>
            <a:noFill/>
          </a:ln>
          <a:effectLst/>
        </p:spPr>
        <p:txBody>
          <a:bodyPr wrap="none" lIns="228600" tIns="228600" rIns="228600" bIns="228600" anchor="ctr" anchorCtr="0"/>
          <a:lstStyle>
            <a:defPPr>
              <a:defRPr lang="en-US"/>
            </a:defPPr>
            <a:lvl1pPr algn="ctr" defTabSz="4389438">
              <a:defRPr sz="6000" b="1">
                <a:latin typeface="Times New Roman" panose="02020603050405020304" pitchFamily="18" charset="0"/>
                <a:cs typeface="Times New Roman" panose="02020603050405020304" pitchFamily="18" charset="0"/>
              </a:defRPr>
            </a:lvl1pPr>
            <a:lvl2pPr defTabSz="4389438"/>
            <a:lvl3pPr defTabSz="4389438"/>
            <a:lvl4pPr defTabSz="4389438"/>
            <a:lvl5pPr defTabSz="4389438"/>
            <a:lvl6pPr defTabSz="4389438" fontAlgn="base">
              <a:spcBef>
                <a:spcPct val="0"/>
              </a:spcBef>
              <a:spcAft>
                <a:spcPct val="0"/>
              </a:spcAft>
            </a:lvl6pPr>
            <a:lvl7pPr defTabSz="4389438" fontAlgn="base">
              <a:spcBef>
                <a:spcPct val="0"/>
              </a:spcBef>
              <a:spcAft>
                <a:spcPct val="0"/>
              </a:spcAft>
            </a:lvl7pPr>
            <a:lvl8pPr defTabSz="4389438" fontAlgn="base">
              <a:spcBef>
                <a:spcPct val="0"/>
              </a:spcBef>
              <a:spcAft>
                <a:spcPct val="0"/>
              </a:spcAft>
            </a:lvl8pPr>
            <a:lvl9pPr defTabSz="4389438" fontAlgn="base">
              <a:spcBef>
                <a:spcPct val="0"/>
              </a:spcBef>
              <a:spcAft>
                <a:spcPct val="0"/>
              </a:spcAft>
            </a:lvl9pPr>
          </a:lstStyle>
          <a:p>
            <a:r>
              <a:rPr lang="en-GB" dirty="0"/>
              <a:t>Mechanical Design</a:t>
            </a:r>
            <a:endParaRPr lang="ar-SA" dirty="0"/>
          </a:p>
        </p:txBody>
      </p:sp>
      <p:sp>
        <p:nvSpPr>
          <p:cNvPr id="36" name="Text Box 118">
            <a:extLst>
              <a:ext uri="{FF2B5EF4-FFF2-40B4-BE49-F238E27FC236}">
                <a16:creationId xmlns:a16="http://schemas.microsoft.com/office/drawing/2014/main" id="{03B6D13E-1A1D-41EE-7472-883FE91477F0}"/>
              </a:ext>
            </a:extLst>
          </p:cNvPr>
          <p:cNvSpPr txBox="1">
            <a:spLocks noChangeArrowheads="1"/>
          </p:cNvSpPr>
          <p:nvPr/>
        </p:nvSpPr>
        <p:spPr bwMode="auto">
          <a:xfrm>
            <a:off x="11611732" y="19350800"/>
            <a:ext cx="10347717" cy="1187697"/>
          </a:xfrm>
          <a:prstGeom prst="rect">
            <a:avLst/>
          </a:prstGeom>
          <a:solidFill>
            <a:schemeClr val="accent1">
              <a:lumMod val="40000"/>
              <a:lumOff val="60000"/>
            </a:schemeClr>
          </a:solidFill>
          <a:ln>
            <a:noFill/>
          </a:ln>
          <a:effectLst/>
        </p:spPr>
        <p:txBody>
          <a:bodyPr wrap="none" lIns="228600" tIns="228600" rIns="228600" bIns="228600" anchor="ctr" anchorCtr="0"/>
          <a:lstStyle>
            <a:defPPr>
              <a:defRPr lang="en-US"/>
            </a:defPPr>
            <a:lvl1pPr algn="ctr" defTabSz="4389438">
              <a:defRPr sz="6000" b="1">
                <a:latin typeface="Times New Roman" panose="02020603050405020304" pitchFamily="18" charset="0"/>
                <a:cs typeface="Times New Roman" panose="02020603050405020304" pitchFamily="18" charset="0"/>
              </a:defRPr>
            </a:lvl1pPr>
            <a:lvl2pPr defTabSz="4389438"/>
            <a:lvl3pPr defTabSz="4389438"/>
            <a:lvl4pPr defTabSz="4389438"/>
            <a:lvl5pPr defTabSz="4389438"/>
            <a:lvl6pPr defTabSz="4389438" fontAlgn="base">
              <a:spcBef>
                <a:spcPct val="0"/>
              </a:spcBef>
              <a:spcAft>
                <a:spcPct val="0"/>
              </a:spcAft>
            </a:lvl6pPr>
            <a:lvl7pPr defTabSz="4389438" fontAlgn="base">
              <a:spcBef>
                <a:spcPct val="0"/>
              </a:spcBef>
              <a:spcAft>
                <a:spcPct val="0"/>
              </a:spcAft>
            </a:lvl7pPr>
            <a:lvl8pPr defTabSz="4389438" fontAlgn="base">
              <a:spcBef>
                <a:spcPct val="0"/>
              </a:spcBef>
              <a:spcAft>
                <a:spcPct val="0"/>
              </a:spcAft>
            </a:lvl8pPr>
            <a:lvl9pPr defTabSz="4389438" fontAlgn="base">
              <a:spcBef>
                <a:spcPct val="0"/>
              </a:spcBef>
              <a:spcAft>
                <a:spcPct val="0"/>
              </a:spcAft>
            </a:lvl9pPr>
          </a:lstStyle>
          <a:p>
            <a:r>
              <a:rPr lang="en-US" b="1" dirty="0"/>
              <a:t>Control Systems and Sensors</a:t>
            </a:r>
          </a:p>
        </p:txBody>
      </p:sp>
      <p:sp>
        <p:nvSpPr>
          <p:cNvPr id="8" name="Text Box 118">
            <a:extLst>
              <a:ext uri="{FF2B5EF4-FFF2-40B4-BE49-F238E27FC236}">
                <a16:creationId xmlns:a16="http://schemas.microsoft.com/office/drawing/2014/main" id="{B225658C-E8E6-5E77-8B2C-F89082E3E6F7}"/>
              </a:ext>
            </a:extLst>
          </p:cNvPr>
          <p:cNvSpPr txBox="1">
            <a:spLocks noChangeArrowheads="1"/>
          </p:cNvSpPr>
          <p:nvPr/>
        </p:nvSpPr>
        <p:spPr bwMode="auto">
          <a:xfrm>
            <a:off x="22552755" y="11112575"/>
            <a:ext cx="10044550" cy="1187697"/>
          </a:xfrm>
          <a:prstGeom prst="rect">
            <a:avLst/>
          </a:prstGeom>
          <a:solidFill>
            <a:schemeClr val="accent1">
              <a:lumMod val="40000"/>
              <a:lumOff val="60000"/>
            </a:schemeClr>
          </a:solidFill>
          <a:ln>
            <a:noFill/>
          </a:ln>
          <a:effectLst/>
        </p:spPr>
        <p:txBody>
          <a:bodyPr wrap="none" lIns="228600" tIns="228600" rIns="228600" bIns="228600" anchor="ctr" anchorCtr="0"/>
          <a:lstStyle>
            <a:defPPr>
              <a:defRPr lang="en-US"/>
            </a:defPPr>
            <a:lvl1pPr algn="ctr" defTabSz="4389438">
              <a:defRPr sz="6000" b="1">
                <a:latin typeface="Times New Roman" panose="02020603050405020304" pitchFamily="18" charset="0"/>
                <a:cs typeface="Times New Roman" panose="02020603050405020304" pitchFamily="18" charset="0"/>
              </a:defRPr>
            </a:lvl1pPr>
            <a:lvl2pPr defTabSz="4389438"/>
            <a:lvl3pPr defTabSz="4389438"/>
            <a:lvl4pPr defTabSz="4389438"/>
            <a:lvl5pPr defTabSz="4389438"/>
            <a:lvl6pPr defTabSz="4389438" fontAlgn="base">
              <a:spcBef>
                <a:spcPct val="0"/>
              </a:spcBef>
              <a:spcAft>
                <a:spcPct val="0"/>
              </a:spcAft>
            </a:lvl6pPr>
            <a:lvl7pPr defTabSz="4389438" fontAlgn="base">
              <a:spcBef>
                <a:spcPct val="0"/>
              </a:spcBef>
              <a:spcAft>
                <a:spcPct val="0"/>
              </a:spcAft>
            </a:lvl7pPr>
            <a:lvl8pPr defTabSz="4389438" fontAlgn="base">
              <a:spcBef>
                <a:spcPct val="0"/>
              </a:spcBef>
              <a:spcAft>
                <a:spcPct val="0"/>
              </a:spcAft>
            </a:lvl8pPr>
            <a:lvl9pPr defTabSz="4389438" fontAlgn="base">
              <a:spcBef>
                <a:spcPct val="0"/>
              </a:spcBef>
              <a:spcAft>
                <a:spcPct val="0"/>
              </a:spcAft>
            </a:lvl9pPr>
          </a:lstStyle>
          <a:p>
            <a:r>
              <a:rPr lang="en-US" sz="5900" b="1" dirty="0"/>
              <a:t>Robot Programming </a:t>
            </a:r>
            <a:r>
              <a:rPr lang="en-US" sz="5900" b="1" dirty="0" err="1"/>
              <a:t>Ovr</a:t>
            </a:r>
            <a:r>
              <a:rPr lang="en-US" sz="5900" dirty="0" err="1"/>
              <a:t>e</a:t>
            </a:r>
            <a:r>
              <a:rPr lang="en-US" sz="5900" b="1" dirty="0" err="1"/>
              <a:t>view</a:t>
            </a:r>
            <a:endParaRPr lang="en-US" sz="5900" b="1" dirty="0"/>
          </a:p>
        </p:txBody>
      </p:sp>
      <p:sp>
        <p:nvSpPr>
          <p:cNvPr id="45" name="Rectangle 16">
            <a:extLst>
              <a:ext uri="{FF2B5EF4-FFF2-40B4-BE49-F238E27FC236}">
                <a16:creationId xmlns:a16="http://schemas.microsoft.com/office/drawing/2014/main" id="{ECB851DD-CFA6-F3F9-39D6-0B9414264312}"/>
              </a:ext>
            </a:extLst>
          </p:cNvPr>
          <p:cNvSpPr>
            <a:spLocks noChangeArrowheads="1"/>
          </p:cNvSpPr>
          <p:nvPr/>
        </p:nvSpPr>
        <p:spPr bwMode="auto">
          <a:xfrm flipV="1">
            <a:off x="552635" y="14600141"/>
            <a:ext cx="1034771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46" name="TextBox 1046">
            <a:extLst>
              <a:ext uri="{FF2B5EF4-FFF2-40B4-BE49-F238E27FC236}">
                <a16:creationId xmlns:a16="http://schemas.microsoft.com/office/drawing/2014/main" id="{9B68B7BB-FD5C-0E9B-8732-385FF703F1A9}"/>
              </a:ext>
            </a:extLst>
          </p:cNvPr>
          <p:cNvSpPr txBox="1"/>
          <p:nvPr/>
        </p:nvSpPr>
        <p:spPr>
          <a:xfrm>
            <a:off x="754769" y="12414233"/>
            <a:ext cx="10390948" cy="4401205"/>
          </a:xfrm>
          <a:prstGeom prst="rect">
            <a:avLst/>
          </a:prstGeom>
          <a:noFill/>
        </p:spPr>
        <p:txBody>
          <a:bodyPr wrap="square">
            <a:spAutoFit/>
          </a:bodyPr>
          <a:lstStyle/>
          <a:p>
            <a:pPr algn="justLow"/>
            <a:r>
              <a:rPr lang="en-US" sz="4000" dirty="0">
                <a:latin typeface="Times New Roman" panose="02020603050405020304" pitchFamily="18" charset="0"/>
                <a:cs typeface="Times New Roman" panose="02020603050405020304" pitchFamily="18" charset="0"/>
              </a:rPr>
              <a:t>Mobile robots have become an integral part of modern industry. With their advanced technologies, these robots are capable of autonomous navigation and performing tasks in dynamic and complex environments, supporting automation and enhancing efficiency across various industrial sectors.</a:t>
            </a:r>
            <a:endParaRPr lang="en-US" sz="6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6" name="Text Box 118">
            <a:extLst>
              <a:ext uri="{FF2B5EF4-FFF2-40B4-BE49-F238E27FC236}">
                <a16:creationId xmlns:a16="http://schemas.microsoft.com/office/drawing/2014/main" id="{1D122E7A-331C-C9B8-7BB9-F5E8C0456865}"/>
              </a:ext>
            </a:extLst>
          </p:cNvPr>
          <p:cNvSpPr txBox="1">
            <a:spLocks noChangeArrowheads="1"/>
          </p:cNvSpPr>
          <p:nvPr/>
        </p:nvSpPr>
        <p:spPr bwMode="auto">
          <a:xfrm>
            <a:off x="754769" y="28397278"/>
            <a:ext cx="10347717" cy="1187697"/>
          </a:xfrm>
          <a:prstGeom prst="rect">
            <a:avLst/>
          </a:prstGeom>
          <a:solidFill>
            <a:schemeClr val="accent1">
              <a:lumMod val="40000"/>
              <a:lumOff val="60000"/>
            </a:schemeClr>
          </a:solidFill>
          <a:ln>
            <a:noFill/>
          </a:ln>
          <a:effectLst/>
        </p:spPr>
        <p:txBody>
          <a:bodyPr wrap="none" lIns="228600" tIns="228600" rIns="228600" bIns="228600" anchor="ctr" anchorCtr="0"/>
          <a:lstStyle>
            <a:defPPr>
              <a:defRPr lang="en-US"/>
            </a:defPPr>
            <a:lvl1pPr algn="ctr" defTabSz="4389438">
              <a:defRPr sz="6000" b="1">
                <a:latin typeface="Times New Roman" panose="02020603050405020304" pitchFamily="18" charset="0"/>
                <a:cs typeface="Times New Roman" panose="02020603050405020304" pitchFamily="18" charset="0"/>
              </a:defRPr>
            </a:lvl1pPr>
            <a:lvl2pPr defTabSz="4389438"/>
            <a:lvl3pPr defTabSz="4389438"/>
            <a:lvl4pPr defTabSz="4389438"/>
            <a:lvl5pPr defTabSz="4389438"/>
            <a:lvl6pPr defTabSz="4389438" fontAlgn="base">
              <a:spcBef>
                <a:spcPct val="0"/>
              </a:spcBef>
              <a:spcAft>
                <a:spcPct val="0"/>
              </a:spcAft>
            </a:lvl6pPr>
            <a:lvl7pPr defTabSz="4389438" fontAlgn="base">
              <a:spcBef>
                <a:spcPct val="0"/>
              </a:spcBef>
              <a:spcAft>
                <a:spcPct val="0"/>
              </a:spcAft>
            </a:lvl7pPr>
            <a:lvl8pPr defTabSz="4389438" fontAlgn="base">
              <a:spcBef>
                <a:spcPct val="0"/>
              </a:spcBef>
              <a:spcAft>
                <a:spcPct val="0"/>
              </a:spcAft>
            </a:lvl8pPr>
            <a:lvl9pPr defTabSz="4389438" fontAlgn="base">
              <a:spcBef>
                <a:spcPct val="0"/>
              </a:spcBef>
              <a:spcAft>
                <a:spcPct val="0"/>
              </a:spcAft>
            </a:lvl9pPr>
          </a:lstStyle>
          <a:p>
            <a:r>
              <a:rPr lang="en-US" dirty="0"/>
              <a:t>Kinematics of Mobile Robot:</a:t>
            </a:r>
          </a:p>
        </p:txBody>
      </p:sp>
      <p:sp>
        <p:nvSpPr>
          <p:cNvPr id="17" name="TextBox 16">
            <a:extLst>
              <a:ext uri="{FF2B5EF4-FFF2-40B4-BE49-F238E27FC236}">
                <a16:creationId xmlns:a16="http://schemas.microsoft.com/office/drawing/2014/main" id="{EC1222C6-9E1B-E16A-B600-BAE051D07570}"/>
              </a:ext>
            </a:extLst>
          </p:cNvPr>
          <p:cNvSpPr txBox="1"/>
          <p:nvPr/>
        </p:nvSpPr>
        <p:spPr>
          <a:xfrm>
            <a:off x="22626339" y="12402217"/>
            <a:ext cx="10363085" cy="6894195"/>
          </a:xfrm>
          <a:prstGeom prst="rect">
            <a:avLst/>
          </a:prstGeom>
          <a:noFill/>
        </p:spPr>
        <p:txBody>
          <a:bodyPr wrap="square">
            <a:spAutoFit/>
          </a:bodyPr>
          <a:lstStyle/>
          <a:p>
            <a:r>
              <a:rPr lang="en-US" sz="3400" b="1" dirty="0">
                <a:latin typeface="Times New Roman" panose="02020603050405020304" pitchFamily="18" charset="0"/>
                <a:cs typeface="Times New Roman" panose="02020603050405020304" pitchFamily="18" charset="0"/>
              </a:rPr>
              <a:t>Blynk Connection:</a:t>
            </a:r>
            <a:r>
              <a:rPr lang="en-US" sz="3400" dirty="0">
                <a:latin typeface="Times New Roman" panose="02020603050405020304" pitchFamily="18" charset="0"/>
                <a:cs typeface="Times New Roman" panose="02020603050405020304" pitchFamily="18" charset="0"/>
              </a:rPr>
              <a:t> The code uses the BlynkSimpleEsp32 library for Wi-Fi communication with the Blynk app.</a:t>
            </a:r>
            <a:br>
              <a:rPr lang="en-US" sz="3400" dirty="0">
                <a:latin typeface="Times New Roman" panose="02020603050405020304" pitchFamily="18" charset="0"/>
                <a:cs typeface="Times New Roman" panose="02020603050405020304" pitchFamily="18" charset="0"/>
              </a:rPr>
            </a:br>
            <a:r>
              <a:rPr lang="en-US" sz="3400" b="1" dirty="0">
                <a:latin typeface="Times New Roman" panose="02020603050405020304" pitchFamily="18" charset="0"/>
                <a:cs typeface="Times New Roman" panose="02020603050405020304" pitchFamily="18" charset="0"/>
              </a:rPr>
              <a:t>Wi-Fi Settings:</a:t>
            </a:r>
            <a:r>
              <a:rPr lang="en-US" sz="3400" dirty="0">
                <a:latin typeface="Times New Roman" panose="02020603050405020304" pitchFamily="18" charset="0"/>
                <a:cs typeface="Times New Roman" panose="02020603050405020304" pitchFamily="18" charset="0"/>
              </a:rPr>
              <a:t> Network name and password are defined for connection.</a:t>
            </a:r>
            <a:br>
              <a:rPr lang="en-US" sz="3400" dirty="0">
                <a:latin typeface="Times New Roman" panose="02020603050405020304" pitchFamily="18" charset="0"/>
                <a:cs typeface="Times New Roman" panose="02020603050405020304" pitchFamily="18" charset="0"/>
              </a:rPr>
            </a:br>
            <a:r>
              <a:rPr lang="en-US" sz="3400" b="1" dirty="0">
                <a:latin typeface="Times New Roman" panose="02020603050405020304" pitchFamily="18" charset="0"/>
                <a:cs typeface="Times New Roman" panose="02020603050405020304" pitchFamily="18" charset="0"/>
              </a:rPr>
              <a:t>Motor &amp; Sensor Control:</a:t>
            </a:r>
            <a:r>
              <a:rPr lang="en-US" sz="3400" dirty="0">
                <a:latin typeface="Times New Roman" panose="02020603050405020304" pitchFamily="18" charset="0"/>
                <a:cs typeface="Times New Roman" panose="02020603050405020304" pitchFamily="18" charset="0"/>
              </a:rPr>
              <a:t> Motors are controlled via specific ESP32 pins.</a:t>
            </a:r>
            <a:br>
              <a:rPr lang="en-US" sz="3400" dirty="0">
                <a:latin typeface="Times New Roman" panose="02020603050405020304" pitchFamily="18" charset="0"/>
                <a:cs typeface="Times New Roman" panose="02020603050405020304" pitchFamily="18" charset="0"/>
              </a:rPr>
            </a:br>
            <a:r>
              <a:rPr lang="en-US" sz="3400" b="1" dirty="0">
                <a:latin typeface="Times New Roman" panose="02020603050405020304" pitchFamily="18" charset="0"/>
                <a:cs typeface="Times New Roman" panose="02020603050405020304" pitchFamily="18" charset="0"/>
              </a:rPr>
              <a:t>Operating Mode:</a:t>
            </a:r>
            <a:r>
              <a:rPr lang="en-US" sz="3400" dirty="0">
                <a:latin typeface="Times New Roman" panose="02020603050405020304" pitchFamily="18" charset="0"/>
                <a:cs typeface="Times New Roman" panose="02020603050405020304" pitchFamily="18" charset="0"/>
              </a:rPr>
              <a:t> The robot can switch between manual control via Blynk or automatic line-following mode.</a:t>
            </a:r>
            <a:br>
              <a:rPr lang="en-US" sz="3400" dirty="0">
                <a:latin typeface="Times New Roman" panose="02020603050405020304" pitchFamily="18" charset="0"/>
                <a:cs typeface="Times New Roman" panose="02020603050405020304" pitchFamily="18" charset="0"/>
              </a:rPr>
            </a:br>
            <a:r>
              <a:rPr lang="en-US" sz="3400" b="1" dirty="0">
                <a:latin typeface="Times New Roman" panose="02020603050405020304" pitchFamily="18" charset="0"/>
                <a:cs typeface="Times New Roman" panose="02020603050405020304" pitchFamily="18" charset="0"/>
              </a:rPr>
              <a:t>Line Following &amp; Control:</a:t>
            </a:r>
            <a:r>
              <a:rPr lang="en-US" sz="3400" dirty="0">
                <a:latin typeface="Times New Roman" panose="02020603050405020304" pitchFamily="18" charset="0"/>
                <a:cs typeface="Times New Roman" panose="02020603050405020304" pitchFamily="18" charset="0"/>
              </a:rPr>
              <a:t> In line-following mode, IR sensors guide the robot. In manual mode, the user controls movement</a:t>
            </a:r>
            <a:r>
              <a:rPr lang="ar-SA" sz="3400"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via</a:t>
            </a:r>
            <a:r>
              <a:rPr lang="ar-SA" sz="3400"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the</a:t>
            </a:r>
            <a:r>
              <a:rPr lang="ar-SA" sz="3400" dirty="0">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app.</a:t>
            </a:r>
            <a:br>
              <a:rPr lang="en-US" sz="3400" dirty="0">
                <a:latin typeface="Times New Roman" panose="02020603050405020304" pitchFamily="18" charset="0"/>
                <a:cs typeface="Times New Roman" panose="02020603050405020304" pitchFamily="18" charset="0"/>
              </a:rPr>
            </a:br>
            <a:r>
              <a:rPr lang="en-US" sz="3400" b="1" dirty="0">
                <a:latin typeface="Times New Roman" panose="02020603050405020304" pitchFamily="18" charset="0"/>
                <a:cs typeface="Times New Roman" panose="02020603050405020304" pitchFamily="18" charset="0"/>
              </a:rPr>
              <a:t>Obstacle Detection:</a:t>
            </a:r>
            <a:r>
              <a:rPr lang="en-US" sz="3400" dirty="0">
                <a:latin typeface="Times New Roman" panose="02020603050405020304" pitchFamily="18" charset="0"/>
                <a:cs typeface="Times New Roman" panose="02020603050405020304" pitchFamily="18" charset="0"/>
              </a:rPr>
              <a:t> The ultrasonic sensor stops the robot if an obstacle is detected within 20 cm.</a:t>
            </a:r>
          </a:p>
        </p:txBody>
      </p:sp>
      <p:sp>
        <p:nvSpPr>
          <p:cNvPr id="21" name="TextBox 20">
            <a:extLst>
              <a:ext uri="{FF2B5EF4-FFF2-40B4-BE49-F238E27FC236}">
                <a16:creationId xmlns:a16="http://schemas.microsoft.com/office/drawing/2014/main" id="{63E57906-1F0F-5E47-414A-02E96DF442E7}"/>
              </a:ext>
            </a:extLst>
          </p:cNvPr>
          <p:cNvSpPr txBox="1"/>
          <p:nvPr/>
        </p:nvSpPr>
        <p:spPr>
          <a:xfrm>
            <a:off x="11735800" y="20778799"/>
            <a:ext cx="10363085" cy="2554545"/>
          </a:xfrm>
          <a:prstGeom prst="rect">
            <a:avLst/>
          </a:prstGeom>
          <a:noFill/>
        </p:spPr>
        <p:txBody>
          <a:bodyPr wrap="square">
            <a:spAutoFit/>
          </a:bodyPr>
          <a:lstStyle/>
          <a:p>
            <a:pPr algn="justLow"/>
            <a: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t>Sensors:</a:t>
            </a:r>
          </a:p>
          <a:p>
            <a:pPr algn="justLow"/>
            <a: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t>IR Sensor: </a:t>
            </a:r>
            <a:r>
              <a:rPr lang="en-US" sz="4000" b="0" i="0" dirty="0">
                <a:solidFill>
                  <a:srgbClr val="0D0D0D"/>
                </a:solidFill>
                <a:effectLst/>
                <a:highlight>
                  <a:srgbClr val="FFFFFF"/>
                </a:highlight>
                <a:latin typeface="Times New Roman" panose="02020603050405020304" pitchFamily="18" charset="0"/>
                <a:cs typeface="Times New Roman" panose="02020603050405020304" pitchFamily="18" charset="0"/>
              </a:rPr>
              <a:t>Used to follow the line.</a:t>
            </a:r>
          </a:p>
          <a:p>
            <a:pPr algn="justLow"/>
            <a: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t>Ultrasonic Sensor: </a:t>
            </a:r>
            <a:r>
              <a:rPr lang="en-US" sz="4000" b="0" i="0" dirty="0">
                <a:solidFill>
                  <a:srgbClr val="0D0D0D"/>
                </a:solidFill>
                <a:effectLst/>
                <a:highlight>
                  <a:srgbClr val="FFFFFF"/>
                </a:highlight>
                <a:latin typeface="Times New Roman" panose="02020603050405020304" pitchFamily="18" charset="0"/>
                <a:cs typeface="Times New Roman" panose="02020603050405020304" pitchFamily="18" charset="0"/>
              </a:rPr>
              <a:t>Measures the distance to avoid collisions.</a:t>
            </a:r>
          </a:p>
        </p:txBody>
      </p:sp>
      <p:pic>
        <p:nvPicPr>
          <p:cNvPr id="22" name="Picture 21" descr="A diagram of a car chassis&#10;&#10;Description automatically generated">
            <a:extLst>
              <a:ext uri="{FF2B5EF4-FFF2-40B4-BE49-F238E27FC236}">
                <a16:creationId xmlns:a16="http://schemas.microsoft.com/office/drawing/2014/main" id="{FDCEC961-090B-A334-FD2F-5EE507D59AD8}"/>
              </a:ext>
            </a:extLst>
          </p:cNvPr>
          <p:cNvPicPr>
            <a:picLocks noChangeAspect="1"/>
          </p:cNvPicPr>
          <p:nvPr/>
        </p:nvPicPr>
        <p:blipFill>
          <a:blip r:embed="rId5"/>
          <a:stretch>
            <a:fillRect/>
          </a:stretch>
        </p:blipFill>
        <p:spPr>
          <a:xfrm>
            <a:off x="3257359" y="31403596"/>
            <a:ext cx="4766289" cy="3693876"/>
          </a:xfrm>
          <a:prstGeom prst="rect">
            <a:avLst/>
          </a:prstGeom>
        </p:spPr>
      </p:pic>
      <p:pic>
        <p:nvPicPr>
          <p:cNvPr id="27" name="Picture 26">
            <a:extLst>
              <a:ext uri="{FF2B5EF4-FFF2-40B4-BE49-F238E27FC236}">
                <a16:creationId xmlns:a16="http://schemas.microsoft.com/office/drawing/2014/main" id="{E2C3FD26-65D3-99E0-1C37-4C48100AA7A1}"/>
              </a:ext>
            </a:extLst>
          </p:cNvPr>
          <p:cNvPicPr>
            <a:picLocks noChangeAspect="1"/>
          </p:cNvPicPr>
          <p:nvPr/>
        </p:nvPicPr>
        <p:blipFill>
          <a:blip r:embed="rId6"/>
          <a:stretch>
            <a:fillRect/>
          </a:stretch>
        </p:blipFill>
        <p:spPr>
          <a:xfrm>
            <a:off x="2819400" y="36315775"/>
            <a:ext cx="5642208" cy="3566629"/>
          </a:xfrm>
          <a:prstGeom prst="rect">
            <a:avLst/>
          </a:prstGeom>
        </p:spPr>
      </p:pic>
      <p:sp>
        <p:nvSpPr>
          <p:cNvPr id="33" name="Text Box 118">
            <a:extLst>
              <a:ext uri="{FF2B5EF4-FFF2-40B4-BE49-F238E27FC236}">
                <a16:creationId xmlns:a16="http://schemas.microsoft.com/office/drawing/2014/main" id="{6BCF766F-B166-B01C-E273-C8310AF80911}"/>
              </a:ext>
            </a:extLst>
          </p:cNvPr>
          <p:cNvSpPr txBox="1">
            <a:spLocks noChangeArrowheads="1"/>
          </p:cNvSpPr>
          <p:nvPr/>
        </p:nvSpPr>
        <p:spPr bwMode="auto">
          <a:xfrm>
            <a:off x="22626339" y="34584666"/>
            <a:ext cx="9680639" cy="1187697"/>
          </a:xfrm>
          <a:prstGeom prst="rect">
            <a:avLst/>
          </a:prstGeom>
          <a:solidFill>
            <a:schemeClr val="accent1">
              <a:lumMod val="40000"/>
              <a:lumOff val="60000"/>
            </a:schemeClr>
          </a:solidFill>
          <a:ln>
            <a:noFill/>
          </a:ln>
          <a:effectLst/>
        </p:spPr>
        <p:txBody>
          <a:bodyPr wrap="none" lIns="228600" tIns="228600" rIns="228600" bIns="228600" anchor="ctr" anchorCtr="0"/>
          <a:lstStyle>
            <a:defPPr>
              <a:defRPr lang="en-US"/>
            </a:defPPr>
            <a:lvl1pPr algn="ctr" defTabSz="4389438">
              <a:defRPr sz="6000" b="1">
                <a:latin typeface="Times New Roman" panose="02020603050405020304" pitchFamily="18" charset="0"/>
                <a:cs typeface="Times New Roman" panose="02020603050405020304" pitchFamily="18" charset="0"/>
              </a:defRPr>
            </a:lvl1pPr>
            <a:lvl2pPr defTabSz="4389438"/>
            <a:lvl3pPr defTabSz="4389438"/>
            <a:lvl4pPr defTabSz="4389438"/>
            <a:lvl5pPr defTabSz="4389438"/>
            <a:lvl6pPr defTabSz="4389438" fontAlgn="base">
              <a:spcBef>
                <a:spcPct val="0"/>
              </a:spcBef>
              <a:spcAft>
                <a:spcPct val="0"/>
              </a:spcAft>
            </a:lvl6pPr>
            <a:lvl7pPr defTabSz="4389438" fontAlgn="base">
              <a:spcBef>
                <a:spcPct val="0"/>
              </a:spcBef>
              <a:spcAft>
                <a:spcPct val="0"/>
              </a:spcAft>
            </a:lvl7pPr>
            <a:lvl8pPr defTabSz="4389438" fontAlgn="base">
              <a:spcBef>
                <a:spcPct val="0"/>
              </a:spcBef>
              <a:spcAft>
                <a:spcPct val="0"/>
              </a:spcAft>
            </a:lvl8pPr>
            <a:lvl9pPr defTabSz="4389438" fontAlgn="base">
              <a:spcBef>
                <a:spcPct val="0"/>
              </a:spcBef>
              <a:spcAft>
                <a:spcPct val="0"/>
              </a:spcAft>
            </a:lvl9pPr>
          </a:lstStyle>
          <a:p>
            <a:r>
              <a:rPr lang="en-GB" dirty="0"/>
              <a:t>Conclusion</a:t>
            </a:r>
            <a:endParaRPr lang="en-US" dirty="0"/>
          </a:p>
        </p:txBody>
      </p:sp>
      <p:sp>
        <p:nvSpPr>
          <p:cNvPr id="13" name="TextBox 1046">
            <a:extLst>
              <a:ext uri="{FF2B5EF4-FFF2-40B4-BE49-F238E27FC236}">
                <a16:creationId xmlns:a16="http://schemas.microsoft.com/office/drawing/2014/main" id="{3EC98121-2627-2635-2AC5-FE97C8F316AA}"/>
              </a:ext>
            </a:extLst>
          </p:cNvPr>
          <p:cNvSpPr txBox="1"/>
          <p:nvPr/>
        </p:nvSpPr>
        <p:spPr>
          <a:xfrm>
            <a:off x="738556" y="18339785"/>
            <a:ext cx="10390948" cy="3785652"/>
          </a:xfrm>
          <a:prstGeom prst="rect">
            <a:avLst/>
          </a:prstGeom>
          <a:noFill/>
        </p:spPr>
        <p:txBody>
          <a:bodyPr wrap="square">
            <a:spAutoFit/>
          </a:bodyPr>
          <a:lstStyle/>
          <a:p>
            <a:pPr algn="justLow"/>
            <a:r>
              <a:rPr lang="en-US" sz="4000" dirty="0">
                <a:latin typeface="Times New Roman" panose="02020603050405020304" pitchFamily="18" charset="0"/>
                <a:cs typeface="Times New Roman" panose="02020603050405020304" pitchFamily="18" charset="0"/>
              </a:rPr>
              <a:t>Our goal is to automate industrial operations such as production lines, inventory management, and manufacturing using mobile robots. This approach aims to improve productivity and efficiency while minimizing human errors and downtime.</a:t>
            </a:r>
            <a:endParaRPr lang="en-US" sz="6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TextBox 1046">
            <a:extLst>
              <a:ext uri="{FF2B5EF4-FFF2-40B4-BE49-F238E27FC236}">
                <a16:creationId xmlns:a16="http://schemas.microsoft.com/office/drawing/2014/main" id="{894672B6-F3DE-C876-93E2-7CCBDFF29F43}"/>
              </a:ext>
            </a:extLst>
          </p:cNvPr>
          <p:cNvSpPr txBox="1"/>
          <p:nvPr/>
        </p:nvSpPr>
        <p:spPr>
          <a:xfrm>
            <a:off x="1046129" y="29883651"/>
            <a:ext cx="10390948" cy="6247864"/>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Steering Mechanism:</a:t>
            </a:r>
          </a:p>
          <a:p>
            <a:r>
              <a:rPr lang="en-US" sz="4000" b="1" dirty="0">
                <a:latin typeface="Times New Roman" panose="02020603050405020304" pitchFamily="18" charset="0"/>
                <a:cs typeface="Times New Roman" panose="02020603050405020304" pitchFamily="18" charset="0"/>
              </a:rPr>
              <a:t>Ackerman Steering:</a:t>
            </a: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br>
              <a:rPr lang="en-US" sz="4000" b="1"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Differential Drive:</a:t>
            </a:r>
            <a:endParaRPr lang="en-US" sz="4000" dirty="0">
              <a:latin typeface="Times New Roman" panose="02020603050405020304" pitchFamily="18" charset="0"/>
              <a:cs typeface="Times New Roman" panose="02020603050405020304" pitchFamily="18" charset="0"/>
            </a:endParaRPr>
          </a:p>
        </p:txBody>
      </p:sp>
      <p:sp>
        <p:nvSpPr>
          <p:cNvPr id="29" name="TextBox 1046">
            <a:extLst>
              <a:ext uri="{FF2B5EF4-FFF2-40B4-BE49-F238E27FC236}">
                <a16:creationId xmlns:a16="http://schemas.microsoft.com/office/drawing/2014/main" id="{B91BB17B-F5E1-D9B5-3302-C2AEAE5E23BB}"/>
              </a:ext>
            </a:extLst>
          </p:cNvPr>
          <p:cNvSpPr txBox="1"/>
          <p:nvPr/>
        </p:nvSpPr>
        <p:spPr>
          <a:xfrm>
            <a:off x="1081347" y="23716620"/>
            <a:ext cx="10390948" cy="4401205"/>
          </a:xfrm>
          <a:prstGeom prst="rect">
            <a:avLst/>
          </a:prstGeom>
          <a:noFill/>
        </p:spPr>
        <p:txBody>
          <a:bodyPr wrap="square">
            <a:spAutoFit/>
          </a:bodyPr>
          <a:lstStyle/>
          <a:p>
            <a:pPr algn="justLow"/>
            <a:r>
              <a:rPr lang="en-US" sz="4000" dirty="0">
                <a:latin typeface="Times New Roman" panose="02020603050405020304" pitchFamily="18" charset="0"/>
                <a:cs typeface="Times New Roman" panose="02020603050405020304" pitchFamily="18" charset="0"/>
              </a:rPr>
              <a:t>Mobile robots significantly enhance industrial processes by automating routine tasks such as material handling, assembly, and inventory management. This reduces human errors and increases productivity, allowing companies to improve the quality of their products and services.</a:t>
            </a:r>
            <a:endParaRPr lang="en-US" sz="6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2" name="Picture 3">
            <a:extLst>
              <a:ext uri="{FF2B5EF4-FFF2-40B4-BE49-F238E27FC236}">
                <a16:creationId xmlns:a16="http://schemas.microsoft.com/office/drawing/2014/main" id="{8F08C705-FC5D-3588-8A38-697DF1169A61}"/>
              </a:ext>
            </a:extLst>
          </p:cNvPr>
          <p:cNvPicPr>
            <a:picLocks noChangeAspect="1"/>
          </p:cNvPicPr>
          <p:nvPr/>
        </p:nvPicPr>
        <p:blipFill>
          <a:blip r:embed="rId7"/>
          <a:stretch>
            <a:fillRect/>
          </a:stretch>
        </p:blipFill>
        <p:spPr>
          <a:xfrm>
            <a:off x="16277534" y="12847404"/>
            <a:ext cx="5681915" cy="4438996"/>
          </a:xfrm>
          <a:prstGeom prst="rect">
            <a:avLst/>
          </a:prstGeom>
        </p:spPr>
      </p:pic>
      <p:sp>
        <p:nvSpPr>
          <p:cNvPr id="43" name="TextBox 1046">
            <a:extLst>
              <a:ext uri="{FF2B5EF4-FFF2-40B4-BE49-F238E27FC236}">
                <a16:creationId xmlns:a16="http://schemas.microsoft.com/office/drawing/2014/main" id="{372ABED4-D6B5-CDA7-231E-1A5F5DF70A21}"/>
              </a:ext>
            </a:extLst>
          </p:cNvPr>
          <p:cNvSpPr txBox="1"/>
          <p:nvPr/>
        </p:nvSpPr>
        <p:spPr>
          <a:xfrm>
            <a:off x="11939928" y="17687382"/>
            <a:ext cx="10390948" cy="1323439"/>
          </a:xfrm>
          <a:prstGeom prst="rect">
            <a:avLst/>
          </a:prstGeom>
          <a:noFill/>
        </p:spPr>
        <p:txBody>
          <a:bodyPr wrap="square">
            <a:spAutoFit/>
          </a:bodyPr>
          <a:lstStyle/>
          <a:p>
            <a:r>
              <a:rPr lang="en-US" sz="4000" b="1" dirty="0">
                <a:latin typeface="Times New Roman" panose="02020603050405020304" pitchFamily="18" charset="0"/>
                <a:cs typeface="Times New Roman" panose="02020603050405020304" pitchFamily="18" charset="0"/>
              </a:rPr>
              <a:t>Design Dimensions: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Length: 88 cm , Width: 57 cm ,Height: 58 cm</a:t>
            </a:r>
            <a:endParaRPr lang="en-US" sz="6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4" name="Picture 1">
            <a:extLst>
              <a:ext uri="{FF2B5EF4-FFF2-40B4-BE49-F238E27FC236}">
                <a16:creationId xmlns:a16="http://schemas.microsoft.com/office/drawing/2014/main" id="{FEF0858D-B0D7-6598-6793-6E1EF9B9C2E1}"/>
              </a:ext>
            </a:extLst>
          </p:cNvPr>
          <p:cNvPicPr>
            <a:picLocks noChangeAspect="1"/>
          </p:cNvPicPr>
          <p:nvPr/>
        </p:nvPicPr>
        <p:blipFill>
          <a:blip r:embed="rId8"/>
          <a:stretch>
            <a:fillRect/>
          </a:stretch>
        </p:blipFill>
        <p:spPr>
          <a:xfrm>
            <a:off x="12025131" y="23559514"/>
            <a:ext cx="4891269" cy="2657589"/>
          </a:xfrm>
          <a:prstGeom prst="rect">
            <a:avLst/>
          </a:prstGeom>
        </p:spPr>
      </p:pic>
      <p:pic>
        <p:nvPicPr>
          <p:cNvPr id="47" name="Picture 2">
            <a:extLst>
              <a:ext uri="{FF2B5EF4-FFF2-40B4-BE49-F238E27FC236}">
                <a16:creationId xmlns:a16="http://schemas.microsoft.com/office/drawing/2014/main" id="{0446C0D9-A4D8-79A5-7878-64792A5263A9}"/>
              </a:ext>
            </a:extLst>
          </p:cNvPr>
          <p:cNvPicPr>
            <a:picLocks noChangeAspect="1"/>
          </p:cNvPicPr>
          <p:nvPr/>
        </p:nvPicPr>
        <p:blipFill>
          <a:blip r:embed="rId9"/>
          <a:stretch>
            <a:fillRect/>
          </a:stretch>
        </p:blipFill>
        <p:spPr>
          <a:xfrm>
            <a:off x="17167142" y="23853548"/>
            <a:ext cx="4792307" cy="2260522"/>
          </a:xfrm>
          <a:prstGeom prst="rect">
            <a:avLst/>
          </a:prstGeom>
        </p:spPr>
      </p:pic>
      <p:sp>
        <p:nvSpPr>
          <p:cNvPr id="48" name="TextBox 20">
            <a:extLst>
              <a:ext uri="{FF2B5EF4-FFF2-40B4-BE49-F238E27FC236}">
                <a16:creationId xmlns:a16="http://schemas.microsoft.com/office/drawing/2014/main" id="{33A6A48D-15F2-A47E-361E-4C52B576612B}"/>
              </a:ext>
            </a:extLst>
          </p:cNvPr>
          <p:cNvSpPr txBox="1"/>
          <p:nvPr/>
        </p:nvSpPr>
        <p:spPr>
          <a:xfrm>
            <a:off x="12816614" y="31037472"/>
            <a:ext cx="2286000" cy="523196"/>
          </a:xfrm>
          <a:prstGeom prst="rect">
            <a:avLst/>
          </a:prstGeom>
          <a:noFill/>
        </p:spPr>
        <p:txBody>
          <a:bodyPr wrap="square">
            <a:spAutoFit/>
          </a:bodyPr>
          <a:lstStyle/>
          <a:p>
            <a:r>
              <a:rPr lang="en-US" sz="2800" b="1" i="0" dirty="0">
                <a:solidFill>
                  <a:srgbClr val="0D0D0D"/>
                </a:solidFill>
                <a:effectLst/>
                <a:highlight>
                  <a:srgbClr val="FFFFFF"/>
                </a:highlight>
                <a:latin typeface="Times New Roman" panose="02020603050405020304" pitchFamily="18" charset="0"/>
                <a:cs typeface="Times New Roman" panose="02020603050405020304" pitchFamily="18" charset="0"/>
              </a:rPr>
              <a:t>DC MOTOR</a:t>
            </a:r>
            <a:endParaRPr lang="en-US" sz="28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
        <p:nvSpPr>
          <p:cNvPr id="49" name="TextBox 20">
            <a:extLst>
              <a:ext uri="{FF2B5EF4-FFF2-40B4-BE49-F238E27FC236}">
                <a16:creationId xmlns:a16="http://schemas.microsoft.com/office/drawing/2014/main" id="{D0CE08CE-A747-D73A-3E14-F022E62EF963}"/>
              </a:ext>
            </a:extLst>
          </p:cNvPr>
          <p:cNvSpPr txBox="1"/>
          <p:nvPr/>
        </p:nvSpPr>
        <p:spPr>
          <a:xfrm>
            <a:off x="18211799" y="26194441"/>
            <a:ext cx="3234307" cy="523220"/>
          </a:xfrm>
          <a:prstGeom prst="rect">
            <a:avLst/>
          </a:prstGeom>
          <a:noFill/>
        </p:spPr>
        <p:txBody>
          <a:bodyPr wrap="square">
            <a:spAutoFit/>
          </a:bodyPr>
          <a:lstStyle/>
          <a:p>
            <a:r>
              <a:rPr lang="en-US" sz="2800" b="1" i="0" dirty="0">
                <a:solidFill>
                  <a:srgbClr val="0D0D0D"/>
                </a:solidFill>
                <a:effectLst/>
                <a:highlight>
                  <a:srgbClr val="FFFFFF"/>
                </a:highlight>
                <a:latin typeface="Times New Roman" panose="02020603050405020304" pitchFamily="18" charset="0"/>
                <a:cs typeface="Times New Roman" panose="02020603050405020304" pitchFamily="18" charset="0"/>
              </a:rPr>
              <a:t>Ultrasonic Sensor</a:t>
            </a:r>
            <a:endParaRPr lang="en-US" sz="28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
        <p:nvSpPr>
          <p:cNvPr id="50" name="TextBox 20">
            <a:extLst>
              <a:ext uri="{FF2B5EF4-FFF2-40B4-BE49-F238E27FC236}">
                <a16:creationId xmlns:a16="http://schemas.microsoft.com/office/drawing/2014/main" id="{AF6D1E1D-0F88-15EA-143C-98C1ADF19295}"/>
              </a:ext>
            </a:extLst>
          </p:cNvPr>
          <p:cNvSpPr txBox="1"/>
          <p:nvPr/>
        </p:nvSpPr>
        <p:spPr>
          <a:xfrm>
            <a:off x="12012161" y="26945468"/>
            <a:ext cx="10363085" cy="1938992"/>
          </a:xfrm>
          <a:prstGeom prst="rect">
            <a:avLst/>
          </a:prstGeom>
          <a:noFill/>
        </p:spPr>
        <p:txBody>
          <a:bodyPr wrap="square">
            <a:spAutoFit/>
          </a:bodyPr>
          <a:lstStyle/>
          <a:p>
            <a: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t>Actuators:</a:t>
            </a:r>
            <a:b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br>
            <a: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t>DC Motors: </a:t>
            </a:r>
            <a:b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br>
            <a: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t>DC Motor Driver:</a:t>
            </a:r>
            <a:endParaRPr lang="en-US" sz="40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pic>
        <p:nvPicPr>
          <p:cNvPr id="51" name="Picture 16">
            <a:extLst>
              <a:ext uri="{FF2B5EF4-FFF2-40B4-BE49-F238E27FC236}">
                <a16:creationId xmlns:a16="http://schemas.microsoft.com/office/drawing/2014/main" id="{23CDAA52-92F6-9A72-6B6E-77E6794E8B7F}"/>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2313741" y="29112267"/>
            <a:ext cx="3005455" cy="1835150"/>
          </a:xfrm>
          <a:prstGeom prst="rect">
            <a:avLst/>
          </a:prstGeom>
          <a:noFill/>
        </p:spPr>
      </p:pic>
      <p:sp>
        <p:nvSpPr>
          <p:cNvPr id="52" name="TextBox 20">
            <a:extLst>
              <a:ext uri="{FF2B5EF4-FFF2-40B4-BE49-F238E27FC236}">
                <a16:creationId xmlns:a16="http://schemas.microsoft.com/office/drawing/2014/main" id="{77ABF5AD-6F41-3FA4-16E4-58F143D9A557}"/>
              </a:ext>
            </a:extLst>
          </p:cNvPr>
          <p:cNvSpPr txBox="1"/>
          <p:nvPr/>
        </p:nvSpPr>
        <p:spPr>
          <a:xfrm>
            <a:off x="13716001" y="26369503"/>
            <a:ext cx="2286000" cy="523196"/>
          </a:xfrm>
          <a:prstGeom prst="rect">
            <a:avLst/>
          </a:prstGeom>
          <a:noFill/>
        </p:spPr>
        <p:txBody>
          <a:bodyPr wrap="square">
            <a:spAutoFit/>
          </a:bodyPr>
          <a:lstStyle/>
          <a:p>
            <a:r>
              <a:rPr lang="en-US" sz="2800" b="1" i="0" dirty="0">
                <a:solidFill>
                  <a:srgbClr val="0D0D0D"/>
                </a:solidFill>
                <a:effectLst/>
                <a:highlight>
                  <a:srgbClr val="FFFFFF"/>
                </a:highlight>
                <a:latin typeface="Times New Roman" panose="02020603050405020304" pitchFamily="18" charset="0"/>
                <a:cs typeface="Times New Roman" panose="02020603050405020304" pitchFamily="18" charset="0"/>
              </a:rPr>
              <a:t>IR Sensor</a:t>
            </a:r>
            <a:endParaRPr lang="en-US" sz="28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pic>
        <p:nvPicPr>
          <p:cNvPr id="54" name="صورة 53" descr="صورة تحتوي على مكون إلكتروني, مكون الدائرة السلبية, مكونات الدائرة الكهربائية, دائرة كهربائية&#10;&#10;تم إنشاء الوصف تلقائياً">
            <a:extLst>
              <a:ext uri="{FF2B5EF4-FFF2-40B4-BE49-F238E27FC236}">
                <a16:creationId xmlns:a16="http://schemas.microsoft.com/office/drawing/2014/main" id="{6CDF7FA7-5004-8F22-0C90-2FE81E80332E}"/>
              </a:ext>
            </a:extLst>
          </p:cNvPr>
          <p:cNvPicPr>
            <a:picLocks noChangeAspect="1"/>
          </p:cNvPicPr>
          <p:nvPr/>
        </p:nvPicPr>
        <p:blipFill>
          <a:blip r:embed="rId11" cstate="print">
            <a:extLst>
              <a:ext uri="{28A0092B-C50C-407E-A947-70E740481C1C}">
                <a14:useLocalDpi xmlns:a14="http://schemas.microsoft.com/office/drawing/2010/main" val="0"/>
              </a:ext>
            </a:extLst>
          </a:blip>
          <a:srcRect t="23320"/>
          <a:stretch/>
        </p:blipFill>
        <p:spPr>
          <a:xfrm>
            <a:off x="17216450" y="28806545"/>
            <a:ext cx="3142378" cy="2409572"/>
          </a:xfrm>
          <a:prstGeom prst="rect">
            <a:avLst/>
          </a:prstGeom>
        </p:spPr>
      </p:pic>
      <p:sp>
        <p:nvSpPr>
          <p:cNvPr id="55" name="TextBox 20">
            <a:extLst>
              <a:ext uri="{FF2B5EF4-FFF2-40B4-BE49-F238E27FC236}">
                <a16:creationId xmlns:a16="http://schemas.microsoft.com/office/drawing/2014/main" id="{3B7EB051-149B-8E20-CEBE-D97C84F41D59}"/>
              </a:ext>
            </a:extLst>
          </p:cNvPr>
          <p:cNvSpPr txBox="1"/>
          <p:nvPr/>
        </p:nvSpPr>
        <p:spPr>
          <a:xfrm>
            <a:off x="17757846" y="31075223"/>
            <a:ext cx="2286000" cy="523196"/>
          </a:xfrm>
          <a:prstGeom prst="rect">
            <a:avLst/>
          </a:prstGeom>
          <a:noFill/>
        </p:spPr>
        <p:txBody>
          <a:bodyPr wrap="square">
            <a:spAutoFit/>
          </a:bodyPr>
          <a:lstStyle/>
          <a:p>
            <a:r>
              <a:rPr lang="en-US" sz="2800" b="1" i="0" dirty="0">
                <a:solidFill>
                  <a:srgbClr val="0D0D0D"/>
                </a:solidFill>
                <a:effectLst/>
                <a:highlight>
                  <a:srgbClr val="FFFFFF"/>
                </a:highlight>
                <a:latin typeface="Times New Roman" panose="02020603050405020304" pitchFamily="18" charset="0"/>
                <a:cs typeface="Times New Roman" panose="02020603050405020304" pitchFamily="18" charset="0"/>
              </a:rPr>
              <a:t>DC DRIVER</a:t>
            </a:r>
            <a:endParaRPr lang="en-US" sz="2800" b="0" i="0" dirty="0">
              <a:solidFill>
                <a:srgbClr val="0D0D0D"/>
              </a:solidFill>
              <a:effectLst/>
              <a:highlight>
                <a:srgbClr val="FFFFFF"/>
              </a:highlight>
              <a:latin typeface="Times New Roman" panose="02020603050405020304" pitchFamily="18" charset="0"/>
              <a:cs typeface="Times New Roman" panose="02020603050405020304" pitchFamily="18" charset="0"/>
            </a:endParaRPr>
          </a:p>
        </p:txBody>
      </p:sp>
      <p:sp>
        <p:nvSpPr>
          <p:cNvPr id="59" name="TextBox 20">
            <a:extLst>
              <a:ext uri="{FF2B5EF4-FFF2-40B4-BE49-F238E27FC236}">
                <a16:creationId xmlns:a16="http://schemas.microsoft.com/office/drawing/2014/main" id="{259BA6E0-DDCA-C322-6500-397C8C3C24DF}"/>
              </a:ext>
            </a:extLst>
          </p:cNvPr>
          <p:cNvSpPr txBox="1"/>
          <p:nvPr/>
        </p:nvSpPr>
        <p:spPr>
          <a:xfrm>
            <a:off x="12176592" y="31812439"/>
            <a:ext cx="9782857" cy="1938992"/>
          </a:xfrm>
          <a:prstGeom prst="rect">
            <a:avLst/>
          </a:prstGeom>
          <a:noFill/>
        </p:spPr>
        <p:txBody>
          <a:bodyPr wrap="square">
            <a:spAutoFit/>
          </a:bodyPr>
          <a:lstStyle/>
          <a:p>
            <a: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t>Controller:</a:t>
            </a:r>
            <a:br>
              <a:rPr lang="en-US" sz="4000" i="0" dirty="0">
                <a:solidFill>
                  <a:srgbClr val="0D0D0D"/>
                </a:solidFill>
                <a:effectLst/>
                <a:highlight>
                  <a:srgbClr val="FFFFFF"/>
                </a:highlight>
                <a:latin typeface="Times New Roman" panose="02020603050405020304" pitchFamily="18" charset="0"/>
                <a:cs typeface="Times New Roman" panose="02020603050405020304" pitchFamily="18" charset="0"/>
              </a:rPr>
            </a:br>
            <a:r>
              <a:rPr lang="en-US" sz="4000" b="1" i="0" dirty="0">
                <a:solidFill>
                  <a:srgbClr val="0D0D0D"/>
                </a:solidFill>
                <a:effectLst/>
                <a:highlight>
                  <a:srgbClr val="FFFFFF"/>
                </a:highlight>
                <a:latin typeface="Times New Roman" panose="02020603050405020304" pitchFamily="18" charset="0"/>
                <a:cs typeface="Times New Roman" panose="02020603050405020304" pitchFamily="18" charset="0"/>
              </a:rPr>
              <a:t>ESP32:</a:t>
            </a:r>
            <a:r>
              <a:rPr lang="en-US" sz="4000" i="0" dirty="0">
                <a:solidFill>
                  <a:srgbClr val="0D0D0D"/>
                </a:solidFill>
                <a:effectLst/>
                <a:highlight>
                  <a:srgbClr val="FFFFFF"/>
                </a:highlight>
                <a:latin typeface="Times New Roman" panose="02020603050405020304" pitchFamily="18" charset="0"/>
                <a:cs typeface="Times New Roman" panose="02020603050405020304" pitchFamily="18" charset="0"/>
              </a:rPr>
              <a:t> The main controller that receives sensor data and sends control commands.</a:t>
            </a:r>
          </a:p>
        </p:txBody>
      </p:sp>
      <p:sp>
        <p:nvSpPr>
          <p:cNvPr id="63" name="Text Box 118">
            <a:extLst>
              <a:ext uri="{FF2B5EF4-FFF2-40B4-BE49-F238E27FC236}">
                <a16:creationId xmlns:a16="http://schemas.microsoft.com/office/drawing/2014/main" id="{FF12E6FB-F701-AFA1-88BD-5B5A96F36DAE}"/>
              </a:ext>
            </a:extLst>
          </p:cNvPr>
          <p:cNvSpPr txBox="1">
            <a:spLocks noChangeArrowheads="1"/>
          </p:cNvSpPr>
          <p:nvPr/>
        </p:nvSpPr>
        <p:spPr bwMode="auto">
          <a:xfrm>
            <a:off x="11571762" y="33993569"/>
            <a:ext cx="10347717" cy="1187697"/>
          </a:xfrm>
          <a:prstGeom prst="rect">
            <a:avLst/>
          </a:prstGeom>
          <a:solidFill>
            <a:schemeClr val="accent1">
              <a:lumMod val="40000"/>
              <a:lumOff val="60000"/>
            </a:schemeClr>
          </a:solidFill>
          <a:ln>
            <a:noFill/>
          </a:ln>
          <a:effectLst/>
        </p:spPr>
        <p:txBody>
          <a:bodyPr wrap="none" lIns="228600" tIns="228600" rIns="228600" bIns="228600" anchor="ctr" anchorCtr="0"/>
          <a:lstStyle>
            <a:defPPr>
              <a:defRPr lang="en-US"/>
            </a:defPPr>
            <a:lvl1pPr algn="ctr" defTabSz="4389438">
              <a:defRPr sz="6000" b="1">
                <a:latin typeface="Times New Roman" panose="02020603050405020304" pitchFamily="18" charset="0"/>
                <a:cs typeface="Times New Roman" panose="02020603050405020304" pitchFamily="18" charset="0"/>
              </a:defRPr>
            </a:lvl1pPr>
            <a:lvl2pPr defTabSz="4389438"/>
            <a:lvl3pPr defTabSz="4389438"/>
            <a:lvl4pPr defTabSz="4389438"/>
            <a:lvl5pPr defTabSz="4389438"/>
            <a:lvl6pPr defTabSz="4389438" fontAlgn="base">
              <a:spcBef>
                <a:spcPct val="0"/>
              </a:spcBef>
              <a:spcAft>
                <a:spcPct val="0"/>
              </a:spcAft>
            </a:lvl6pPr>
            <a:lvl7pPr defTabSz="4389438" fontAlgn="base">
              <a:spcBef>
                <a:spcPct val="0"/>
              </a:spcBef>
              <a:spcAft>
                <a:spcPct val="0"/>
              </a:spcAft>
            </a:lvl7pPr>
            <a:lvl8pPr defTabSz="4389438" fontAlgn="base">
              <a:spcBef>
                <a:spcPct val="0"/>
              </a:spcBef>
              <a:spcAft>
                <a:spcPct val="0"/>
              </a:spcAft>
            </a:lvl8pPr>
            <a:lvl9pPr defTabSz="4389438" fontAlgn="base">
              <a:spcBef>
                <a:spcPct val="0"/>
              </a:spcBef>
              <a:spcAft>
                <a:spcPct val="0"/>
              </a:spcAft>
            </a:lvl9pPr>
          </a:lstStyle>
          <a:p>
            <a:r>
              <a:rPr lang="en-US" dirty="0"/>
              <a:t>Circuit design</a:t>
            </a:r>
            <a:endParaRPr lang="en-US" b="1" dirty="0"/>
          </a:p>
        </p:txBody>
      </p:sp>
      <p:pic>
        <p:nvPicPr>
          <p:cNvPr id="1024" name="Picture 2" descr="A diagram of a circuit board&#10;&#10;Description automatically generated">
            <a:extLst>
              <a:ext uri="{FF2B5EF4-FFF2-40B4-BE49-F238E27FC236}">
                <a16:creationId xmlns:a16="http://schemas.microsoft.com/office/drawing/2014/main" id="{CCE20110-C8F3-7F2D-AABC-33AA470B9F5A}"/>
              </a:ext>
            </a:extLst>
          </p:cNvPr>
          <p:cNvPicPr>
            <a:picLocks noChangeAspect="1"/>
          </p:cNvPicPr>
          <p:nvPr/>
        </p:nvPicPr>
        <p:blipFill>
          <a:blip r:embed="rId12"/>
          <a:srcRect t="6047" b="8351"/>
          <a:stretch/>
        </p:blipFill>
        <p:spPr>
          <a:xfrm>
            <a:off x="12025131" y="35373515"/>
            <a:ext cx="9227814" cy="5894281"/>
          </a:xfrm>
          <a:prstGeom prst="rect">
            <a:avLst/>
          </a:prstGeom>
        </p:spPr>
      </p:pic>
      <p:pic>
        <p:nvPicPr>
          <p:cNvPr id="1029" name="صورة 1028">
            <a:extLst>
              <a:ext uri="{FF2B5EF4-FFF2-40B4-BE49-F238E27FC236}">
                <a16:creationId xmlns:a16="http://schemas.microsoft.com/office/drawing/2014/main" id="{C3F85582-2FDA-25CF-725D-44A310681736}"/>
              </a:ext>
            </a:extLst>
          </p:cNvPr>
          <p:cNvPicPr>
            <a:picLocks noChangeAspect="1"/>
          </p:cNvPicPr>
          <p:nvPr/>
        </p:nvPicPr>
        <p:blipFill>
          <a:blip r:embed="rId13"/>
          <a:srcRect l="18537" t="-445" r="6391" b="445"/>
          <a:stretch/>
        </p:blipFill>
        <p:spPr>
          <a:xfrm>
            <a:off x="25908001" y="19658461"/>
            <a:ext cx="6892030" cy="10650695"/>
          </a:xfrm>
          <a:prstGeom prst="rect">
            <a:avLst/>
          </a:prstGeom>
        </p:spPr>
      </p:pic>
      <p:sp>
        <p:nvSpPr>
          <p:cNvPr id="1031" name="TextBox 1046">
            <a:extLst>
              <a:ext uri="{FF2B5EF4-FFF2-40B4-BE49-F238E27FC236}">
                <a16:creationId xmlns:a16="http://schemas.microsoft.com/office/drawing/2014/main" id="{FFAB4825-1822-64F1-E0F6-3787295239D5}"/>
              </a:ext>
            </a:extLst>
          </p:cNvPr>
          <p:cNvSpPr txBox="1"/>
          <p:nvPr/>
        </p:nvSpPr>
        <p:spPr>
          <a:xfrm>
            <a:off x="22570062" y="35772363"/>
            <a:ext cx="10143722" cy="3785652"/>
          </a:xfrm>
          <a:prstGeom prst="rect">
            <a:avLst/>
          </a:prstGeom>
          <a:noFill/>
        </p:spPr>
        <p:txBody>
          <a:bodyPr wrap="square">
            <a:spAutoFit/>
          </a:bodyPr>
          <a:lstStyle/>
          <a:p>
            <a:pPr algn="justLow"/>
            <a:r>
              <a:rPr lang="en-US" sz="4000" dirty="0">
                <a:latin typeface="Times New Roman" panose="02020603050405020304" pitchFamily="18" charset="0"/>
                <a:cs typeface="Times New Roman" panose="02020603050405020304" pitchFamily="18" charset="0"/>
              </a:rPr>
              <a:t>Our project improves factory and warehouse efficiency by providing a faster, more accurate alternative to conveyor belts and human labor. Mobile robots ensure continuous operation and can be quickly replaced if one fails, minimizing downtime and maintaining seamless production</a:t>
            </a:r>
            <a:endParaRPr lang="en-US" sz="600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034" name="صورة 1033">
            <a:extLst>
              <a:ext uri="{FF2B5EF4-FFF2-40B4-BE49-F238E27FC236}">
                <a16:creationId xmlns:a16="http://schemas.microsoft.com/office/drawing/2014/main" id="{CC8A662C-FFFB-AB3A-1115-AF721305666A}"/>
              </a:ext>
            </a:extLst>
          </p:cNvPr>
          <p:cNvPicPr>
            <a:picLocks noChangeAspect="1"/>
          </p:cNvPicPr>
          <p:nvPr/>
        </p:nvPicPr>
        <p:blipFill>
          <a:blip r:embed="rId14"/>
          <a:stretch>
            <a:fillRect/>
          </a:stretch>
        </p:blipFill>
        <p:spPr>
          <a:xfrm>
            <a:off x="22300491" y="21477175"/>
            <a:ext cx="3854487" cy="320781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36" name="صورة 1035">
            <a:extLst>
              <a:ext uri="{FF2B5EF4-FFF2-40B4-BE49-F238E27FC236}">
                <a16:creationId xmlns:a16="http://schemas.microsoft.com/office/drawing/2014/main" id="{A41BCC78-E8CC-F55E-A548-E62D0FDA2FA9}"/>
              </a:ext>
            </a:extLst>
          </p:cNvPr>
          <p:cNvPicPr>
            <a:picLocks noChangeAspect="1"/>
          </p:cNvPicPr>
          <p:nvPr/>
        </p:nvPicPr>
        <p:blipFill>
          <a:blip r:embed="rId15"/>
          <a:stretch>
            <a:fillRect/>
          </a:stretch>
        </p:blipFill>
        <p:spPr>
          <a:xfrm>
            <a:off x="22256082" y="26717661"/>
            <a:ext cx="3624901" cy="340267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37" name="Google Shape;639;p59">
            <a:extLst>
              <a:ext uri="{FF2B5EF4-FFF2-40B4-BE49-F238E27FC236}">
                <a16:creationId xmlns:a16="http://schemas.microsoft.com/office/drawing/2014/main" id="{02AC9F6B-6E58-7E1F-DF10-BC79C68CB4C3}"/>
              </a:ext>
            </a:extLst>
          </p:cNvPr>
          <p:cNvPicPr preferRelativeResize="0"/>
          <p:nvPr/>
        </p:nvPicPr>
        <p:blipFill rotWithShape="1">
          <a:blip r:embed="rId16"/>
          <a:srcRect t="2692" b="6105"/>
          <a:stretch/>
        </p:blipFill>
        <p:spPr>
          <a:xfrm>
            <a:off x="25396905" y="30599447"/>
            <a:ext cx="4683833" cy="3394122"/>
          </a:xfrm>
          <a:prstGeom prst="rect">
            <a:avLst/>
          </a:prstGeom>
          <a:noFill/>
          <a:ln>
            <a:noFill/>
          </a:ln>
        </p:spPr>
      </p:pic>
      <p:pic>
        <p:nvPicPr>
          <p:cNvPr id="2" name="Picture 1">
            <a:extLst>
              <a:ext uri="{FF2B5EF4-FFF2-40B4-BE49-F238E27FC236}">
                <a16:creationId xmlns:a16="http://schemas.microsoft.com/office/drawing/2014/main" id="{223CDF32-61DB-0971-080F-29D473A54410}"/>
              </a:ext>
            </a:extLst>
          </p:cNvPr>
          <p:cNvPicPr>
            <a:picLocks noChangeAspect="1"/>
          </p:cNvPicPr>
          <p:nvPr/>
        </p:nvPicPr>
        <p:blipFill>
          <a:blip r:embed="rId17"/>
          <a:srcRect l="7982" b="3085"/>
          <a:stretch/>
        </p:blipFill>
        <p:spPr>
          <a:xfrm>
            <a:off x="11129503" y="12847404"/>
            <a:ext cx="5070131" cy="4401205"/>
          </a:xfrm>
          <a:prstGeom prst="rect">
            <a:avLst/>
          </a:prstGeom>
        </p:spPr>
      </p:pic>
    </p:spTree>
    <p:extLst>
      <p:ext uri="{BB962C8B-B14F-4D97-AF65-F5344CB8AC3E}">
        <p14:creationId xmlns:p14="http://schemas.microsoft.com/office/powerpoint/2010/main" val="7668896"/>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7474</TotalTime>
  <Words>469</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Default Design</vt:lpstr>
      <vt:lpstr>PowerPoint Presentation</vt:lpstr>
    </vt:vector>
  </TitlesOfParts>
  <Company>Genigraphics 800.790.4001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Genigraphics Research Poster Template 36x48</dc:title>
  <dc:creator>Genigraphics 800.790.4001</dc:creator>
  <dc:description>To order poster prints visit us at www.genigraphics.com</dc:description>
  <cp:lastModifiedBy>Abdullah Nasser</cp:lastModifiedBy>
  <cp:revision>261</cp:revision>
  <dcterms:created xsi:type="dcterms:W3CDTF">2008-05-03T03:01:56Z</dcterms:created>
  <dcterms:modified xsi:type="dcterms:W3CDTF">2024-12-07T18:52:57Z</dcterms:modified>
</cp:coreProperties>
</file>